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59" r:id="rId5"/>
    <p:sldId id="262" r:id="rId6"/>
    <p:sldId id="260" r:id="rId7"/>
    <p:sldId id="261" r:id="rId8"/>
    <p:sldId id="263" r:id="rId9"/>
    <p:sldId id="264" r:id="rId10"/>
    <p:sldId id="265" r:id="rId11"/>
    <p:sldId id="266" r:id="rId12"/>
    <p:sldId id="267" r:id="rId13"/>
    <p:sldId id="268" r:id="rId14"/>
    <p:sldId id="274" r:id="rId15"/>
    <p:sldId id="275" r:id="rId16"/>
    <p:sldId id="269" r:id="rId17"/>
    <p:sldId id="276" r:id="rId18"/>
    <p:sldId id="270" r:id="rId19"/>
    <p:sldId id="277"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8"/>
    <p:restoredTop sz="94660"/>
  </p:normalViewPr>
  <p:slideViewPr>
    <p:cSldViewPr snapToGrid="0" snapToObjects="1">
      <p:cViewPr varScale="1">
        <p:scale>
          <a:sx n="142" d="100"/>
          <a:sy n="142" d="100"/>
        </p:scale>
        <p:origin x="18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15C6-8B1C-3749-988A-F0D0FD34F4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7A6D44-CCCA-5048-A7DA-B1C34EB2A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6F337-213E-6A45-93B3-0AEC60FAD7A7}"/>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D14576D5-0687-744F-BDF1-66CC99684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F1B9-678D-4A4B-9AFB-DDCB785C1D68}"/>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33198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E31E-4280-2B42-9C54-6D48F1C32D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165D8A-3841-B94F-981A-F1B0C41EB2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4AC10-D81E-EC4C-8C48-1F403898970A}"/>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D0AFA7ED-3D8A-AA4D-9FFC-69E1B26D6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C4239-E148-544D-89AF-7F0E15744A30}"/>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327737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A21D5-ACD6-C646-A369-249F1A03A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F44A3-2F57-1641-B10E-EDA13C66CA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0883E-474E-9645-9509-83AA9ACA7650}"/>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E1F5D316-4784-F84D-AFCE-F73686C47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81015-F7A0-A745-BD4C-0CACF18337EE}"/>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71378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2AF2-7C37-A348-BA29-4A91F4D42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B9949-8B97-884C-A1BB-5125DDE94E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451EF-0D2C-1748-B25D-138A46DA8E5C}"/>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9C7715ED-F9E1-B245-A552-1BE9F4059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AEF59-F24E-B441-82BB-F25EDB274A45}"/>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98378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D5A5-8868-234A-A4B2-7AEA5403B1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EA4B4A-A7E6-294B-A447-08E6D0F6ED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54145F-749E-F74E-B7B6-72060F3810D4}"/>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2BCDAB48-3297-274A-A75E-C22C10EC9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7165F-F620-CC4A-8D38-CFC3A2499ED9}"/>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122693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758B-649E-9443-9EF4-8279B90DC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5FEFE-8492-644C-8AE2-FE3A21079A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2BD5F-7C19-044C-BF74-F94007DE19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EA64F4-7FCD-1D42-A92A-2414F2509E3F}"/>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6" name="Footer Placeholder 5">
            <a:extLst>
              <a:ext uri="{FF2B5EF4-FFF2-40B4-BE49-F238E27FC236}">
                <a16:creationId xmlns:a16="http://schemas.microsoft.com/office/drawing/2014/main" id="{931A2428-E933-0D4E-9BE9-1E17A0123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8717D-50D8-B54C-B781-62D3F89CC021}"/>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19422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F42-E9CD-C346-B782-06AF69B6EC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2E8B4C-8B9C-4946-9FBF-C878CE771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2F12A1-A9B3-034A-9EC8-0CCF5E8CD0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4727C8-FEE7-674F-B4F4-8B467A74C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C8061A-5DB7-B24D-82F3-E4F98BA33B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5293A6-D43B-8845-BBA7-92CA3C8BAD62}"/>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8" name="Footer Placeholder 7">
            <a:extLst>
              <a:ext uri="{FF2B5EF4-FFF2-40B4-BE49-F238E27FC236}">
                <a16:creationId xmlns:a16="http://schemas.microsoft.com/office/drawing/2014/main" id="{9FA05726-C896-0E48-8223-D76D0DC1CE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6D7AF8-C0B2-6C47-B22A-C627563E6F3A}"/>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318052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8F6E7-7BF6-CD4A-9351-186002112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D03F56-A5C7-B343-86D9-BA3A9D5BB26C}"/>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4" name="Footer Placeholder 3">
            <a:extLst>
              <a:ext uri="{FF2B5EF4-FFF2-40B4-BE49-F238E27FC236}">
                <a16:creationId xmlns:a16="http://schemas.microsoft.com/office/drawing/2014/main" id="{88009A17-97BB-6141-954E-E4CBA8167E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6651C4-6855-1345-831A-C783CEAE325F}"/>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666267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19EE6-C9F0-CC43-9234-BE1318997B29}"/>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3" name="Footer Placeholder 2">
            <a:extLst>
              <a:ext uri="{FF2B5EF4-FFF2-40B4-BE49-F238E27FC236}">
                <a16:creationId xmlns:a16="http://schemas.microsoft.com/office/drawing/2014/main" id="{443D01CA-DD28-BA47-91C3-391EB48A15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87AADC-737D-DB42-B6D5-F1772309272D}"/>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59181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2660-7F0B-A949-83E8-59894160D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F3EEEA-43D1-CE4A-846C-8358D131C1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CFD16-CD5B-2244-8B75-18618AC56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8F400F-691B-1F49-BBA4-1BF03764C9AD}"/>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6" name="Footer Placeholder 5">
            <a:extLst>
              <a:ext uri="{FF2B5EF4-FFF2-40B4-BE49-F238E27FC236}">
                <a16:creationId xmlns:a16="http://schemas.microsoft.com/office/drawing/2014/main" id="{5713AF3B-F50F-684E-AF24-C8799C3135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4384F-E048-9D42-87E2-25C39F0798E8}"/>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198702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DB5-F0E7-CC4C-9D6F-8C321F3D33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85106A-96FE-7744-8DDC-19977DE85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2D8EE6-9A21-C249-99BD-6278C990D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64C5CE-EC35-7B4A-B7A4-AEC433C0277C}"/>
              </a:ext>
            </a:extLst>
          </p:cNvPr>
          <p:cNvSpPr>
            <a:spLocks noGrp="1"/>
          </p:cNvSpPr>
          <p:nvPr>
            <p:ph type="dt" sz="half" idx="10"/>
          </p:nvPr>
        </p:nvSpPr>
        <p:spPr/>
        <p:txBody>
          <a:bodyPr/>
          <a:lstStyle/>
          <a:p>
            <a:fld id="{18A57133-3CF2-E546-AB29-EC4D0CB70FCC}" type="datetimeFigureOut">
              <a:rPr lang="en-US" smtClean="0"/>
              <a:t>6/25/19</a:t>
            </a:fld>
            <a:endParaRPr lang="en-US"/>
          </a:p>
        </p:txBody>
      </p:sp>
      <p:sp>
        <p:nvSpPr>
          <p:cNvPr id="6" name="Footer Placeholder 5">
            <a:extLst>
              <a:ext uri="{FF2B5EF4-FFF2-40B4-BE49-F238E27FC236}">
                <a16:creationId xmlns:a16="http://schemas.microsoft.com/office/drawing/2014/main" id="{5FBB6611-0FA1-8048-A581-301FFAC7E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71AEB-BD92-9A4F-B3A2-4DC9D732CB69}"/>
              </a:ext>
            </a:extLst>
          </p:cNvPr>
          <p:cNvSpPr>
            <a:spLocks noGrp="1"/>
          </p:cNvSpPr>
          <p:nvPr>
            <p:ph type="sldNum" sz="quarter" idx="12"/>
          </p:nvPr>
        </p:nvSpPr>
        <p:spPr/>
        <p:txBody>
          <a:bodyPr/>
          <a:lstStyle/>
          <a:p>
            <a:fld id="{67234E89-FA38-7743-B763-7A5B61B6A1C6}" type="slidenum">
              <a:rPr lang="en-US" smtClean="0"/>
              <a:t>‹#›</a:t>
            </a:fld>
            <a:endParaRPr lang="en-US"/>
          </a:p>
        </p:txBody>
      </p:sp>
    </p:spTree>
    <p:extLst>
      <p:ext uri="{BB962C8B-B14F-4D97-AF65-F5344CB8AC3E}">
        <p14:creationId xmlns:p14="http://schemas.microsoft.com/office/powerpoint/2010/main" val="26305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95CC3-EA29-114A-B992-4654D8A7F7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82CAC0-E59B-FA45-BE13-2A28B6447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871B7-52F0-8A4C-A34A-E8C3E6FA4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57133-3CF2-E546-AB29-EC4D0CB70FCC}" type="datetimeFigureOut">
              <a:rPr lang="en-US" smtClean="0"/>
              <a:t>6/25/19</a:t>
            </a:fld>
            <a:endParaRPr lang="en-US"/>
          </a:p>
        </p:txBody>
      </p:sp>
      <p:sp>
        <p:nvSpPr>
          <p:cNvPr id="5" name="Footer Placeholder 4">
            <a:extLst>
              <a:ext uri="{FF2B5EF4-FFF2-40B4-BE49-F238E27FC236}">
                <a16:creationId xmlns:a16="http://schemas.microsoft.com/office/drawing/2014/main" id="{4540EF71-3E7C-6C4A-A67F-A0370B087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2D2F33-19B1-2F43-8C36-88AED2AA3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34E89-FA38-7743-B763-7A5B61B6A1C6}" type="slidenum">
              <a:rPr lang="en-US" smtClean="0"/>
              <a:t>‹#›</a:t>
            </a:fld>
            <a:endParaRPr lang="en-US"/>
          </a:p>
        </p:txBody>
      </p:sp>
    </p:spTree>
    <p:extLst>
      <p:ext uri="{BB962C8B-B14F-4D97-AF65-F5344CB8AC3E}">
        <p14:creationId xmlns:p14="http://schemas.microsoft.com/office/powerpoint/2010/main" val="1072367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rcsb.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CB47-70F0-5945-9450-F4D2526ED93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Introduction to Molecular Biophysics (2)</a:t>
            </a:r>
          </a:p>
        </p:txBody>
      </p:sp>
      <p:sp>
        <p:nvSpPr>
          <p:cNvPr id="3" name="Content Placeholder 2">
            <a:extLst>
              <a:ext uri="{FF2B5EF4-FFF2-40B4-BE49-F238E27FC236}">
                <a16:creationId xmlns:a16="http://schemas.microsoft.com/office/drawing/2014/main" id="{0AD00732-5B31-F042-A68C-C1E0882C628F}"/>
              </a:ext>
            </a:extLst>
          </p:cNvPr>
          <p:cNvSpPr>
            <a:spLocks noGrp="1"/>
          </p:cNvSpPr>
          <p:nvPr>
            <p:ph idx="1"/>
          </p:nvPr>
        </p:nvSpPr>
        <p:spPr>
          <a:xfrm>
            <a:off x="699304" y="2520107"/>
            <a:ext cx="7171481" cy="2329686"/>
          </a:xfrm>
        </p:spPr>
        <p:txBody>
          <a:bodyPr/>
          <a:lstStyle/>
          <a:p>
            <a:r>
              <a:rPr lang="en-US" dirty="0">
                <a:latin typeface="Arial" panose="020B0604020202020204" pitchFamily="34" charset="0"/>
                <a:cs typeface="Arial" panose="020B0604020202020204" pitchFamily="34" charset="0"/>
              </a:rPr>
              <a:t>Protein data bank</a:t>
            </a:r>
          </a:p>
          <a:p>
            <a:r>
              <a:rPr lang="en-US" dirty="0">
                <a:latin typeface="Arial" panose="020B0604020202020204" pitchFamily="34" charset="0"/>
                <a:cs typeface="Arial" panose="020B0604020202020204" pitchFamily="34" charset="0"/>
              </a:rPr>
              <a:t>VMD</a:t>
            </a:r>
          </a:p>
          <a:p>
            <a:r>
              <a:rPr lang="en-US" dirty="0">
                <a:latin typeface="Arial" panose="020B0604020202020204" pitchFamily="34" charset="0"/>
                <a:cs typeface="Arial" panose="020B0604020202020204" pitchFamily="34" charset="0"/>
              </a:rPr>
              <a:t>Protein structure and disorder</a:t>
            </a:r>
          </a:p>
          <a:p>
            <a:r>
              <a:rPr lang="en-US" dirty="0">
                <a:latin typeface="Arial" panose="020B0604020202020204" pitchFamily="34" charset="0"/>
                <a:cs typeface="Arial" panose="020B0604020202020204" pitchFamily="34" charset="0"/>
              </a:rPr>
              <a:t>MD simulation</a:t>
            </a:r>
          </a:p>
        </p:txBody>
      </p:sp>
    </p:spTree>
    <p:extLst>
      <p:ext uri="{BB962C8B-B14F-4D97-AF65-F5344CB8AC3E}">
        <p14:creationId xmlns:p14="http://schemas.microsoft.com/office/powerpoint/2010/main" val="16809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C05172-9633-4A47-BA63-8C74A9EBC280}"/>
              </a:ext>
            </a:extLst>
          </p:cNvPr>
          <p:cNvSpPr txBox="1"/>
          <p:nvPr/>
        </p:nvSpPr>
        <p:spPr>
          <a:xfrm>
            <a:off x="266218" y="393540"/>
            <a:ext cx="4806124"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Protein-protein interactions (PPIs)</a:t>
            </a:r>
          </a:p>
        </p:txBody>
      </p:sp>
      <p:pic>
        <p:nvPicPr>
          <p:cNvPr id="6" name="Picture 5">
            <a:extLst>
              <a:ext uri="{FF2B5EF4-FFF2-40B4-BE49-F238E27FC236}">
                <a16:creationId xmlns:a16="http://schemas.microsoft.com/office/drawing/2014/main" id="{2EA6AFE0-2967-8347-B21B-93D901144127}"/>
              </a:ext>
            </a:extLst>
          </p:cNvPr>
          <p:cNvPicPr>
            <a:picLocks noChangeAspect="1"/>
          </p:cNvPicPr>
          <p:nvPr/>
        </p:nvPicPr>
        <p:blipFill>
          <a:blip r:embed="rId2"/>
          <a:stretch>
            <a:fillRect/>
          </a:stretch>
        </p:blipFill>
        <p:spPr>
          <a:xfrm>
            <a:off x="518992" y="1013011"/>
            <a:ext cx="1865620" cy="5527190"/>
          </a:xfrm>
          <a:prstGeom prst="rect">
            <a:avLst/>
          </a:prstGeom>
        </p:spPr>
      </p:pic>
      <p:pic>
        <p:nvPicPr>
          <p:cNvPr id="8" name="Picture 7">
            <a:extLst>
              <a:ext uri="{FF2B5EF4-FFF2-40B4-BE49-F238E27FC236}">
                <a16:creationId xmlns:a16="http://schemas.microsoft.com/office/drawing/2014/main" id="{9C6ADB0B-9804-D645-B491-247063F1E597}"/>
              </a:ext>
            </a:extLst>
          </p:cNvPr>
          <p:cNvPicPr>
            <a:picLocks noChangeAspect="1"/>
          </p:cNvPicPr>
          <p:nvPr/>
        </p:nvPicPr>
        <p:blipFill>
          <a:blip r:embed="rId3"/>
          <a:stretch>
            <a:fillRect/>
          </a:stretch>
        </p:blipFill>
        <p:spPr>
          <a:xfrm>
            <a:off x="2705100" y="6087784"/>
            <a:ext cx="5981700" cy="560084"/>
          </a:xfrm>
          <a:prstGeom prst="rect">
            <a:avLst/>
          </a:prstGeom>
        </p:spPr>
      </p:pic>
      <p:pic>
        <p:nvPicPr>
          <p:cNvPr id="10" name="Picture 9">
            <a:extLst>
              <a:ext uri="{FF2B5EF4-FFF2-40B4-BE49-F238E27FC236}">
                <a16:creationId xmlns:a16="http://schemas.microsoft.com/office/drawing/2014/main" id="{F1EDA812-7DBC-744D-9414-590D25F9872B}"/>
              </a:ext>
            </a:extLst>
          </p:cNvPr>
          <p:cNvPicPr>
            <a:picLocks noChangeAspect="1"/>
          </p:cNvPicPr>
          <p:nvPr/>
        </p:nvPicPr>
        <p:blipFill>
          <a:blip r:embed="rId4"/>
          <a:stretch>
            <a:fillRect/>
          </a:stretch>
        </p:blipFill>
        <p:spPr>
          <a:xfrm>
            <a:off x="2570629" y="1013011"/>
            <a:ext cx="4575396" cy="1426509"/>
          </a:xfrm>
          <a:prstGeom prst="rect">
            <a:avLst/>
          </a:prstGeom>
        </p:spPr>
      </p:pic>
      <p:sp>
        <p:nvSpPr>
          <p:cNvPr id="12" name="TextBox 11">
            <a:extLst>
              <a:ext uri="{FF2B5EF4-FFF2-40B4-BE49-F238E27FC236}">
                <a16:creationId xmlns:a16="http://schemas.microsoft.com/office/drawing/2014/main" id="{9D76168C-7E60-C94D-9804-7B3545580D13}"/>
              </a:ext>
            </a:extLst>
          </p:cNvPr>
          <p:cNvSpPr txBox="1"/>
          <p:nvPr/>
        </p:nvSpPr>
        <p:spPr>
          <a:xfrm>
            <a:off x="3713604" y="2590348"/>
            <a:ext cx="7502264" cy="3231654"/>
          </a:xfrm>
          <a:prstGeom prst="rect">
            <a:avLst/>
          </a:prstGeom>
          <a:noFill/>
        </p:spPr>
        <p:txBody>
          <a:bodyPr wrap="square" rtlCol="0">
            <a:spAutoFit/>
          </a:bodyPr>
          <a:lstStyle/>
          <a:p>
            <a:r>
              <a:rPr lang="en-US" sz="1200" dirty="0">
                <a:latin typeface="Courier" pitchFamily="2" charset="0"/>
              </a:rPr>
              <a:t>Hydrogen bonds</a:t>
            </a:r>
          </a:p>
          <a:p>
            <a:r>
              <a:rPr lang="en-US" sz="1200" dirty="0">
                <a:latin typeface="Courier" pitchFamily="2" charset="0"/>
              </a:rPr>
              <a:t>--------------</a:t>
            </a:r>
          </a:p>
          <a:p>
            <a:endParaRPr lang="en-US" sz="1200" dirty="0">
              <a:latin typeface="Courier" pitchFamily="2" charset="0"/>
            </a:endParaRPr>
          </a:p>
          <a:p>
            <a:r>
              <a:rPr lang="en-US" sz="1200" dirty="0">
                <a:latin typeface="Courier" pitchFamily="2" charset="0"/>
              </a:rPr>
              <a:t>       &lt;----- A T O M   1 -----&gt;       &lt;----- A T O M   2 -----&gt;</a:t>
            </a:r>
          </a:p>
          <a:p>
            <a:endParaRPr lang="en-US" sz="1200" dirty="0">
              <a:latin typeface="Courier" pitchFamily="2" charset="0"/>
            </a:endParaRPr>
          </a:p>
          <a:p>
            <a:r>
              <a:rPr lang="en-US" sz="1200" dirty="0">
                <a:latin typeface="Courier" pitchFamily="2" charset="0"/>
              </a:rPr>
              <a:t>       Atom Atom Res  Res              Atom Atom Res  Res</a:t>
            </a:r>
          </a:p>
          <a:p>
            <a:r>
              <a:rPr lang="en-US" sz="1200" dirty="0">
                <a:latin typeface="Courier" pitchFamily="2" charset="0"/>
              </a:rPr>
              <a:t>        no. name name no.  Chain        no. name name no.  Chain  Distance</a:t>
            </a:r>
          </a:p>
          <a:p>
            <a:r>
              <a:rPr lang="en-US" sz="1200" dirty="0">
                <a:latin typeface="Courier" pitchFamily="2" charset="0"/>
              </a:rPr>
              <a:t>  1.   2889  NE  ARG  252    A   &lt;--&gt;  5459  OH  TYR  267    B      3.31</a:t>
            </a:r>
          </a:p>
          <a:p>
            <a:r>
              <a:rPr lang="en-US" sz="1200" dirty="0">
                <a:latin typeface="Courier" pitchFamily="2" charset="0"/>
              </a:rPr>
              <a:t>  2.   3001  OH  TYR  267    A   &lt;--&gt;  5349  NH1 ARG  252    B      2.97</a:t>
            </a:r>
          </a:p>
          <a:p>
            <a:r>
              <a:rPr lang="en-US" sz="1200" dirty="0">
                <a:latin typeface="Courier" pitchFamily="2" charset="0"/>
              </a:rPr>
              <a:t>  3.   3021  O   CYS  270    A   &lt;--&gt;  5763  NE2 HIS  304    B      2.87</a:t>
            </a:r>
          </a:p>
          <a:p>
            <a:r>
              <a:rPr lang="en-US" sz="1200" dirty="0">
                <a:latin typeface="Courier" pitchFamily="2" charset="0"/>
              </a:rPr>
              <a:t>  4.   3030  OD1 ASP  271    A   &lt;--&gt;  5771  NE  ARG  305    B      3.33</a:t>
            </a:r>
          </a:p>
          <a:p>
            <a:r>
              <a:rPr lang="en-US" sz="1200" dirty="0">
                <a:latin typeface="Courier" pitchFamily="2" charset="0"/>
              </a:rPr>
              <a:t>  5.   3030  OD1 ASP  271    A   &lt;--&gt;  5774  NH2 ARG  305    B      2.85</a:t>
            </a:r>
          </a:p>
          <a:p>
            <a:r>
              <a:rPr lang="en-US" sz="1200" dirty="0">
                <a:latin typeface="Courier" pitchFamily="2" charset="0"/>
              </a:rPr>
              <a:t>  6.   3305  NE2 HIS  304    A   &lt;--&gt;  5479  O   CYS  270    B      2.88</a:t>
            </a:r>
          </a:p>
          <a:p>
            <a:r>
              <a:rPr lang="en-US" sz="1200" dirty="0">
                <a:latin typeface="Courier" pitchFamily="2" charset="0"/>
              </a:rPr>
              <a:t>  7.   3305  NE2 HIS  304    A   &lt;--&gt;  5787  O   PHE  307    B      2.82</a:t>
            </a:r>
          </a:p>
          <a:p>
            <a:r>
              <a:rPr lang="en-US" sz="1200" dirty="0">
                <a:latin typeface="Courier" pitchFamily="2" charset="0"/>
              </a:rPr>
              <a:t>  8.   3313  NE  ARG  305    A   &lt;--&gt;  5488  OD1 ASP  271    B      3.28</a:t>
            </a:r>
          </a:p>
          <a:p>
            <a:r>
              <a:rPr lang="en-US" sz="1200" dirty="0">
                <a:latin typeface="Courier" pitchFamily="2" charset="0"/>
              </a:rPr>
              <a:t>  9.   3316  NH2 ARG  305    A   &lt;--&gt;  5488  OD1 ASP  271    B      2.71</a:t>
            </a:r>
          </a:p>
          <a:p>
            <a:r>
              <a:rPr lang="en-US" sz="1200" dirty="0">
                <a:latin typeface="Courier" pitchFamily="2" charset="0"/>
              </a:rPr>
              <a:t> 10.   3329  O   PHE  307    A   &lt;--&gt;  5763  NE2 HIS  304    B      3.05</a:t>
            </a:r>
          </a:p>
        </p:txBody>
      </p:sp>
    </p:spTree>
    <p:extLst>
      <p:ext uri="{BB962C8B-B14F-4D97-AF65-F5344CB8AC3E}">
        <p14:creationId xmlns:p14="http://schemas.microsoft.com/office/powerpoint/2010/main" val="25827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63F93-AFF6-DB49-815B-B265C7F1715F}"/>
              </a:ext>
            </a:extLst>
          </p:cNvPr>
          <p:cNvPicPr>
            <a:picLocks noChangeAspect="1"/>
          </p:cNvPicPr>
          <p:nvPr/>
        </p:nvPicPr>
        <p:blipFill>
          <a:blip r:embed="rId2"/>
          <a:stretch>
            <a:fillRect/>
          </a:stretch>
        </p:blipFill>
        <p:spPr>
          <a:xfrm>
            <a:off x="353268" y="270880"/>
            <a:ext cx="1361483" cy="689818"/>
          </a:xfrm>
          <a:prstGeom prst="rect">
            <a:avLst/>
          </a:prstGeom>
        </p:spPr>
      </p:pic>
      <p:sp>
        <p:nvSpPr>
          <p:cNvPr id="6" name="Rectangle 5">
            <a:extLst>
              <a:ext uri="{FF2B5EF4-FFF2-40B4-BE49-F238E27FC236}">
                <a16:creationId xmlns:a16="http://schemas.microsoft.com/office/drawing/2014/main" id="{B7C942C8-7999-9045-BB01-7A6664124EC5}"/>
              </a:ext>
            </a:extLst>
          </p:cNvPr>
          <p:cNvSpPr/>
          <p:nvPr/>
        </p:nvSpPr>
        <p:spPr>
          <a:xfrm>
            <a:off x="269827" y="960698"/>
            <a:ext cx="3642664" cy="369332"/>
          </a:xfrm>
          <a:prstGeom prst="rect">
            <a:avLst/>
          </a:prstGeom>
        </p:spPr>
        <p:txBody>
          <a:bodyPr wrap="none">
            <a:spAutoFit/>
          </a:bodyPr>
          <a:lstStyle/>
          <a:p>
            <a:r>
              <a:rPr lang="en-US" dirty="0"/>
              <a:t>http://</a:t>
            </a:r>
            <a:r>
              <a:rPr lang="en-US" dirty="0" err="1"/>
              <a:t>molprobity.biochem.duke.edu</a:t>
            </a:r>
            <a:endParaRPr lang="en-US" dirty="0"/>
          </a:p>
        </p:txBody>
      </p:sp>
      <p:pic>
        <p:nvPicPr>
          <p:cNvPr id="8" name="Picture 7">
            <a:extLst>
              <a:ext uri="{FF2B5EF4-FFF2-40B4-BE49-F238E27FC236}">
                <a16:creationId xmlns:a16="http://schemas.microsoft.com/office/drawing/2014/main" id="{F78FFDEE-5887-C344-983C-9BAE66820470}"/>
              </a:ext>
            </a:extLst>
          </p:cNvPr>
          <p:cNvPicPr>
            <a:picLocks noChangeAspect="1"/>
          </p:cNvPicPr>
          <p:nvPr/>
        </p:nvPicPr>
        <p:blipFill>
          <a:blip r:embed="rId3"/>
          <a:stretch>
            <a:fillRect/>
          </a:stretch>
        </p:blipFill>
        <p:spPr>
          <a:xfrm>
            <a:off x="0" y="1509512"/>
            <a:ext cx="12192000" cy="3862124"/>
          </a:xfrm>
          <a:prstGeom prst="rect">
            <a:avLst/>
          </a:prstGeom>
        </p:spPr>
      </p:pic>
      <p:sp>
        <p:nvSpPr>
          <p:cNvPr id="9" name="TextBox 8">
            <a:extLst>
              <a:ext uri="{FF2B5EF4-FFF2-40B4-BE49-F238E27FC236}">
                <a16:creationId xmlns:a16="http://schemas.microsoft.com/office/drawing/2014/main" id="{37EC405F-A0C7-2947-8EE0-7EB62E7A791C}"/>
              </a:ext>
            </a:extLst>
          </p:cNvPr>
          <p:cNvSpPr txBox="1"/>
          <p:nvPr/>
        </p:nvSpPr>
        <p:spPr>
          <a:xfrm>
            <a:off x="110201" y="5557963"/>
            <a:ext cx="9748823" cy="830997"/>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Correct side-chain rotations (</a:t>
            </a:r>
            <a:r>
              <a:rPr lang="en-US" sz="2400" dirty="0" err="1">
                <a:latin typeface="Arial" panose="020B0604020202020204" pitchFamily="34" charset="0"/>
                <a:cs typeface="Arial" panose="020B0604020202020204" pitchFamily="34" charset="0"/>
              </a:rPr>
              <a:t>rotamers</a:t>
            </a:r>
            <a:r>
              <a:rPr lang="en-US" sz="2400" dirty="0">
                <a:latin typeface="Arial" panose="020B0604020202020204" pitchFamily="34" charset="0"/>
                <a:cs typeface="Arial" panose="020B0604020202020204" pitchFamily="34" charset="0"/>
              </a:rPr>
              <a:t>) of residues, esp. </a:t>
            </a:r>
            <a:r>
              <a:rPr lang="en-US" sz="2400" dirty="0" err="1">
                <a:latin typeface="Arial" panose="020B0604020202020204" pitchFamily="34" charset="0"/>
                <a:cs typeface="Arial" panose="020B0604020202020204" pitchFamily="34" charset="0"/>
              </a:rPr>
              <a:t>Gln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Asn</a:t>
            </a:r>
            <a:r>
              <a:rPr lang="en-US" sz="2400" dirty="0">
                <a:latin typeface="Arial" panose="020B0604020202020204" pitchFamily="34" charset="0"/>
                <a:cs typeface="Arial" panose="020B0604020202020204" pitchFamily="34" charset="0"/>
              </a:rPr>
              <a:t>, His:</a:t>
            </a:r>
          </a:p>
          <a:p>
            <a:r>
              <a:rPr lang="en-US" sz="2400" dirty="0">
                <a:latin typeface="Arial" panose="020B0604020202020204" pitchFamily="34" charset="0"/>
                <a:cs typeface="Arial" panose="020B0604020202020204" pitchFamily="34" charset="0"/>
              </a:rPr>
              <a:t>1ooaF.pdb; 1ooaFH.pdb </a:t>
            </a:r>
          </a:p>
        </p:txBody>
      </p:sp>
      <p:sp>
        <p:nvSpPr>
          <p:cNvPr id="10" name="TextBox 9">
            <a:extLst>
              <a:ext uri="{FF2B5EF4-FFF2-40B4-BE49-F238E27FC236}">
                <a16:creationId xmlns:a16="http://schemas.microsoft.com/office/drawing/2014/main" id="{F0EF7EDB-EBCB-4141-BC29-66C70A26A0AA}"/>
              </a:ext>
            </a:extLst>
          </p:cNvPr>
          <p:cNvSpPr txBox="1"/>
          <p:nvPr/>
        </p:nvSpPr>
        <p:spPr>
          <a:xfrm>
            <a:off x="1957821" y="405869"/>
            <a:ext cx="3026791"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Protein quality check</a:t>
            </a:r>
          </a:p>
        </p:txBody>
      </p:sp>
    </p:spTree>
    <p:extLst>
      <p:ext uri="{BB962C8B-B14F-4D97-AF65-F5344CB8AC3E}">
        <p14:creationId xmlns:p14="http://schemas.microsoft.com/office/powerpoint/2010/main" val="142842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98F854-66B1-7042-825D-80D743F5A3BD}"/>
              </a:ext>
            </a:extLst>
          </p:cNvPr>
          <p:cNvGrpSpPr/>
          <p:nvPr/>
        </p:nvGrpSpPr>
        <p:grpSpPr>
          <a:xfrm>
            <a:off x="176576" y="0"/>
            <a:ext cx="3390141" cy="6819264"/>
            <a:chOff x="107127" y="0"/>
            <a:chExt cx="3390141" cy="6819264"/>
          </a:xfrm>
        </p:grpSpPr>
        <p:cxnSp>
          <p:nvCxnSpPr>
            <p:cNvPr id="5" name="Straight Arrow Connector 4">
              <a:extLst>
                <a:ext uri="{FF2B5EF4-FFF2-40B4-BE49-F238E27FC236}">
                  <a16:creationId xmlns:a16="http://schemas.microsoft.com/office/drawing/2014/main" id="{990035D8-0357-4F43-8303-3800897EC3E5}"/>
                </a:ext>
              </a:extLst>
            </p:cNvPr>
            <p:cNvCxnSpPr/>
            <p:nvPr/>
          </p:nvCxnSpPr>
          <p:spPr>
            <a:xfrm>
              <a:off x="581180" y="100548"/>
              <a:ext cx="0" cy="65657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482C4B6-2991-8443-AAE9-DD64C7A81BC6}"/>
                </a:ext>
              </a:extLst>
            </p:cNvPr>
            <p:cNvSpPr txBox="1"/>
            <p:nvPr/>
          </p:nvSpPr>
          <p:spPr>
            <a:xfrm>
              <a:off x="279520" y="0"/>
              <a:ext cx="358141" cy="369332"/>
            </a:xfrm>
            <a:prstGeom prst="rect">
              <a:avLst/>
            </a:prstGeom>
            <a:noFill/>
          </p:spPr>
          <p:txBody>
            <a:bodyPr wrap="none" rtlCol="0">
              <a:spAutoFit/>
            </a:bodyPr>
            <a:lstStyle/>
            <a:p>
              <a:r>
                <a:rPr lang="en-US" i="1" dirty="0"/>
                <a:t>0</a:t>
              </a:r>
            </a:p>
          </p:txBody>
        </p:sp>
        <p:sp>
          <p:nvSpPr>
            <p:cNvPr id="7" name="TextBox 6">
              <a:extLst>
                <a:ext uri="{FF2B5EF4-FFF2-40B4-BE49-F238E27FC236}">
                  <a16:creationId xmlns:a16="http://schemas.microsoft.com/office/drawing/2014/main" id="{B67969B7-2069-1344-9AA6-E1E288C67CF2}"/>
                </a:ext>
              </a:extLst>
            </p:cNvPr>
            <p:cNvSpPr txBox="1"/>
            <p:nvPr/>
          </p:nvSpPr>
          <p:spPr>
            <a:xfrm>
              <a:off x="222207" y="6339450"/>
              <a:ext cx="358141" cy="369332"/>
            </a:xfrm>
            <a:prstGeom prst="rect">
              <a:avLst/>
            </a:prstGeom>
            <a:noFill/>
          </p:spPr>
          <p:txBody>
            <a:bodyPr wrap="none" rtlCol="0">
              <a:spAutoFit/>
            </a:bodyPr>
            <a:lstStyle/>
            <a:p>
              <a:r>
                <a:rPr lang="en-US" i="1" dirty="0"/>
                <a:t>1</a:t>
              </a:r>
            </a:p>
          </p:txBody>
        </p:sp>
        <p:pic>
          <p:nvPicPr>
            <p:cNvPr id="8" name="Picture 7">
              <a:extLst>
                <a:ext uri="{FF2B5EF4-FFF2-40B4-BE49-F238E27FC236}">
                  <a16:creationId xmlns:a16="http://schemas.microsoft.com/office/drawing/2014/main" id="{22F919AF-BF45-4240-8EAF-EF0C761A40FA}"/>
                </a:ext>
              </a:extLst>
            </p:cNvPr>
            <p:cNvPicPr>
              <a:picLocks noChangeAspect="1"/>
            </p:cNvPicPr>
            <p:nvPr/>
          </p:nvPicPr>
          <p:blipFill rotWithShape="1">
            <a:blip r:embed="rId2"/>
            <a:srcRect t="1717" b="1614"/>
            <a:stretch/>
          </p:blipFill>
          <p:spPr>
            <a:xfrm>
              <a:off x="695385" y="144525"/>
              <a:ext cx="2801883" cy="6500513"/>
            </a:xfrm>
            <a:prstGeom prst="rect">
              <a:avLst/>
            </a:prstGeom>
          </p:spPr>
        </p:pic>
        <p:sp>
          <p:nvSpPr>
            <p:cNvPr id="9" name="TextBox 8">
              <a:extLst>
                <a:ext uri="{FF2B5EF4-FFF2-40B4-BE49-F238E27FC236}">
                  <a16:creationId xmlns:a16="http://schemas.microsoft.com/office/drawing/2014/main" id="{0623DD62-0801-704F-AF0F-174F2CB4E81F}"/>
                </a:ext>
              </a:extLst>
            </p:cNvPr>
            <p:cNvSpPr txBox="1"/>
            <p:nvPr/>
          </p:nvSpPr>
          <p:spPr>
            <a:xfrm>
              <a:off x="1559134" y="6542265"/>
              <a:ext cx="1475358" cy="276999"/>
            </a:xfrm>
            <a:prstGeom prst="rect">
              <a:avLst/>
            </a:prstGeom>
            <a:noFill/>
          </p:spPr>
          <p:txBody>
            <a:bodyPr wrap="square" rtlCol="0">
              <a:spAutoFit/>
            </a:bodyPr>
            <a:lstStyle/>
            <a:p>
              <a:r>
                <a:rPr lang="en-US" sz="1200" dirty="0">
                  <a:solidFill>
                    <a:schemeClr val="bg1">
                      <a:lumMod val="50000"/>
                    </a:schemeClr>
                  </a:solidFill>
                </a:rPr>
                <a:t>V. N. </a:t>
              </a:r>
              <a:r>
                <a:rPr lang="en-US" sz="1200" dirty="0" err="1">
                  <a:solidFill>
                    <a:schemeClr val="bg1">
                      <a:lumMod val="50000"/>
                    </a:schemeClr>
                  </a:solidFill>
                </a:rPr>
                <a:t>Uversky</a:t>
              </a:r>
              <a:r>
                <a:rPr lang="en-US" sz="1200" dirty="0">
                  <a:solidFill>
                    <a:schemeClr val="bg1">
                      <a:lumMod val="50000"/>
                    </a:schemeClr>
                  </a:solidFill>
                </a:rPr>
                <a:t>, 2016</a:t>
              </a:r>
            </a:p>
          </p:txBody>
        </p:sp>
        <p:sp>
          <p:nvSpPr>
            <p:cNvPr id="10" name="TextBox 9">
              <a:extLst>
                <a:ext uri="{FF2B5EF4-FFF2-40B4-BE49-F238E27FC236}">
                  <a16:creationId xmlns:a16="http://schemas.microsoft.com/office/drawing/2014/main" id="{E333F4E7-CBE9-F843-85DA-CAFD36FA7744}"/>
                </a:ext>
              </a:extLst>
            </p:cNvPr>
            <p:cNvSpPr txBox="1"/>
            <p:nvPr/>
          </p:nvSpPr>
          <p:spPr>
            <a:xfrm rot="16200000">
              <a:off x="-1095786" y="2897151"/>
              <a:ext cx="2867492" cy="461665"/>
            </a:xfrm>
            <a:prstGeom prst="rect">
              <a:avLst/>
            </a:prstGeom>
            <a:noFill/>
          </p:spPr>
          <p:txBody>
            <a:bodyPr wrap="none" rtlCol="0">
              <a:spAutoFit/>
            </a:bodyPr>
            <a:lstStyle/>
            <a:p>
              <a:r>
                <a:rPr lang="en-US" sz="2400" dirty="0"/>
                <a:t>Disorder contents (</a:t>
              </a:r>
              <a:r>
                <a:rPr lang="en-US" sz="2400" i="1" dirty="0"/>
                <a:t>D</a:t>
              </a:r>
              <a:r>
                <a:rPr lang="en-US" sz="2400" dirty="0"/>
                <a:t>)</a:t>
              </a:r>
            </a:p>
          </p:txBody>
        </p:sp>
      </p:grpSp>
      <p:sp>
        <p:nvSpPr>
          <p:cNvPr id="12" name="TextBox 11">
            <a:extLst>
              <a:ext uri="{FF2B5EF4-FFF2-40B4-BE49-F238E27FC236}">
                <a16:creationId xmlns:a16="http://schemas.microsoft.com/office/drawing/2014/main" id="{DED5B89C-A406-3E44-81BE-6B7D6DA6D93D}"/>
              </a:ext>
            </a:extLst>
          </p:cNvPr>
          <p:cNvSpPr txBox="1"/>
          <p:nvPr/>
        </p:nvSpPr>
        <p:spPr>
          <a:xfrm>
            <a:off x="3809771" y="184799"/>
            <a:ext cx="8216325" cy="830997"/>
          </a:xfrm>
          <a:prstGeom prst="rect">
            <a:avLst/>
          </a:prstGeom>
          <a:noFill/>
        </p:spPr>
        <p:txBody>
          <a:bodyPr wrap="square" rtlCol="0">
            <a:spAutoFit/>
          </a:bodyPr>
          <a:lstStyle/>
          <a:p>
            <a:r>
              <a:rPr lang="en-US" sz="2400" i="1" dirty="0">
                <a:solidFill>
                  <a:schemeClr val="bg2">
                    <a:lumMod val="50000"/>
                  </a:schemeClr>
                </a:solidFill>
                <a:latin typeface="Arial" panose="020B0604020202020204" pitchFamily="34" charset="0"/>
                <a:cs typeface="Arial" panose="020B0604020202020204" pitchFamily="34" charset="0"/>
              </a:rPr>
              <a:t>A structure without a function is a corpse; a function without a structure is a ghost…?</a:t>
            </a:r>
          </a:p>
        </p:txBody>
      </p:sp>
      <p:sp>
        <p:nvSpPr>
          <p:cNvPr id="14" name="TextBox 13">
            <a:extLst>
              <a:ext uri="{FF2B5EF4-FFF2-40B4-BE49-F238E27FC236}">
                <a16:creationId xmlns:a16="http://schemas.microsoft.com/office/drawing/2014/main" id="{95E69F00-C5EE-664A-87B3-EC739DB26ABA}"/>
              </a:ext>
            </a:extLst>
          </p:cNvPr>
          <p:cNvSpPr txBox="1"/>
          <p:nvPr/>
        </p:nvSpPr>
        <p:spPr>
          <a:xfrm>
            <a:off x="3809770" y="1830333"/>
            <a:ext cx="8216325" cy="1569660"/>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A structure without </a:t>
            </a:r>
            <a:r>
              <a:rPr lang="en-US" sz="2400" i="1" dirty="0">
                <a:solidFill>
                  <a:srgbClr val="FF0000"/>
                </a:solidFill>
                <a:latin typeface="Arial" panose="020B0604020202020204" pitchFamily="34" charset="0"/>
                <a:cs typeface="Arial" panose="020B0604020202020204" pitchFamily="34" charset="0"/>
              </a:rPr>
              <a:t>dynamics</a:t>
            </a:r>
            <a:r>
              <a:rPr lang="en-US" sz="2400" i="1" dirty="0">
                <a:latin typeface="Arial" panose="020B0604020202020204" pitchFamily="34" charset="0"/>
                <a:cs typeface="Arial" panose="020B0604020202020204" pitchFamily="34" charset="0"/>
              </a:rPr>
              <a:t> is a corpse; a function arises from </a:t>
            </a:r>
            <a:r>
              <a:rPr lang="en-US" sz="2400" i="1" dirty="0">
                <a:solidFill>
                  <a:srgbClr val="FF0000"/>
                </a:solidFill>
                <a:latin typeface="Arial" panose="020B0604020202020204" pitchFamily="34" charset="0"/>
                <a:cs typeface="Arial" panose="020B0604020202020204" pitchFamily="34" charset="0"/>
              </a:rPr>
              <a:t>structural dynamics and interactions</a:t>
            </a:r>
          </a:p>
          <a:p>
            <a:r>
              <a:rPr lang="en-US" sz="2400" i="1" dirty="0">
                <a:latin typeface="Arial" panose="020B0604020202020204" pitchFamily="34" charset="0"/>
                <a:cs typeface="Arial" panose="020B0604020202020204" pitchFamily="34" charset="0"/>
              </a:rPr>
              <a:t>--- the primary goal of MD simulations is to understand the functions from structural dynamics and interactions.</a:t>
            </a:r>
          </a:p>
        </p:txBody>
      </p:sp>
      <p:sp>
        <p:nvSpPr>
          <p:cNvPr id="15" name="TextBox 14">
            <a:extLst>
              <a:ext uri="{FF2B5EF4-FFF2-40B4-BE49-F238E27FC236}">
                <a16:creationId xmlns:a16="http://schemas.microsoft.com/office/drawing/2014/main" id="{A0B1956A-E2B6-AF41-91AE-78518652D70F}"/>
              </a:ext>
            </a:extLst>
          </p:cNvPr>
          <p:cNvSpPr txBox="1"/>
          <p:nvPr/>
        </p:nvSpPr>
        <p:spPr>
          <a:xfrm>
            <a:off x="3809770" y="4954456"/>
            <a:ext cx="8216325" cy="1569660"/>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Intrinsically disordered proteins (IDPs) are observed in all organisms! Many of them play vital roles in the cells.</a:t>
            </a:r>
          </a:p>
          <a:p>
            <a:endParaRPr lang="en-US" sz="2400" i="1" dirty="0">
              <a:solidFill>
                <a:srgbClr val="FF0000"/>
              </a:solidFill>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Protein disorder predictors are all around --- 60+ so far.</a:t>
            </a:r>
          </a:p>
        </p:txBody>
      </p:sp>
    </p:spTree>
    <p:extLst>
      <p:ext uri="{BB962C8B-B14F-4D97-AF65-F5344CB8AC3E}">
        <p14:creationId xmlns:p14="http://schemas.microsoft.com/office/powerpoint/2010/main" val="3280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331184-F4E4-7D46-A07D-7434A26224CC}"/>
              </a:ext>
            </a:extLst>
          </p:cNvPr>
          <p:cNvSpPr txBox="1"/>
          <p:nvPr/>
        </p:nvSpPr>
        <p:spPr>
          <a:xfrm>
            <a:off x="325792" y="197524"/>
            <a:ext cx="6590074"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A personal perspective</a:t>
            </a:r>
            <a:r>
              <a:rPr lang="en-US" sz="2400" i="1" dirty="0">
                <a:latin typeface="Arial" panose="020B0604020202020204" pitchFamily="34" charset="0"/>
                <a:cs typeface="Arial" panose="020B0604020202020204" pitchFamily="34" charset="0"/>
              </a:rPr>
              <a:t> (on protein disorder)</a:t>
            </a:r>
          </a:p>
        </p:txBody>
      </p:sp>
      <p:pic>
        <p:nvPicPr>
          <p:cNvPr id="6" name="Picture 5">
            <a:extLst>
              <a:ext uri="{FF2B5EF4-FFF2-40B4-BE49-F238E27FC236}">
                <a16:creationId xmlns:a16="http://schemas.microsoft.com/office/drawing/2014/main" id="{EC2D86AC-128F-594F-87C3-1B3F3CEEE467}"/>
              </a:ext>
            </a:extLst>
          </p:cNvPr>
          <p:cNvPicPr>
            <a:picLocks noChangeAspect="1"/>
          </p:cNvPicPr>
          <p:nvPr/>
        </p:nvPicPr>
        <p:blipFill>
          <a:blip r:embed="rId2"/>
          <a:stretch>
            <a:fillRect/>
          </a:stretch>
        </p:blipFill>
        <p:spPr>
          <a:xfrm>
            <a:off x="0" y="659189"/>
            <a:ext cx="12192000" cy="4842697"/>
          </a:xfrm>
          <a:prstGeom prst="rect">
            <a:avLst/>
          </a:prstGeom>
        </p:spPr>
      </p:pic>
      <p:sp>
        <p:nvSpPr>
          <p:cNvPr id="7" name="TextBox 6">
            <a:extLst>
              <a:ext uri="{FF2B5EF4-FFF2-40B4-BE49-F238E27FC236}">
                <a16:creationId xmlns:a16="http://schemas.microsoft.com/office/drawing/2014/main" id="{CA32EC48-6596-FB4F-8A15-9264AA043FC9}"/>
              </a:ext>
            </a:extLst>
          </p:cNvPr>
          <p:cNvSpPr txBox="1"/>
          <p:nvPr/>
        </p:nvSpPr>
        <p:spPr>
          <a:xfrm>
            <a:off x="0" y="5741043"/>
            <a:ext cx="12192000"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Structural modeling</a:t>
            </a:r>
            <a:r>
              <a:rPr lang="en-US" sz="1600" dirty="0">
                <a:latin typeface="Times New Roman" panose="02020603050405020304" pitchFamily="18" charset="0"/>
                <a:cs typeface="Times New Roman" panose="02020603050405020304" pitchFamily="18" charset="0"/>
              </a:rPr>
              <a:t>: structural models of the four photosynthetic machineries in </a:t>
            </a:r>
            <a:r>
              <a:rPr lang="en-US" sz="1600" i="1" dirty="0">
                <a:latin typeface="Times New Roman" panose="02020603050405020304" pitchFamily="18" charset="0"/>
                <a:cs typeface="Times New Roman" panose="02020603050405020304" pitchFamily="18" charset="0"/>
              </a:rPr>
              <a:t>Agave </a:t>
            </a:r>
            <a:r>
              <a:rPr lang="en-US" sz="1600" i="1" dirty="0" err="1">
                <a:latin typeface="Times New Roman" panose="02020603050405020304" pitchFamily="18" charset="0"/>
                <a:cs typeface="Times New Roman" panose="02020603050405020304" pitchFamily="18" charset="0"/>
              </a:rPr>
              <a:t>americana</a:t>
            </a:r>
            <a:r>
              <a:rPr lang="en-US" sz="1600" dirty="0">
                <a:latin typeface="Times New Roman" panose="02020603050405020304" pitchFamily="18" charset="0"/>
                <a:cs typeface="Times New Roman" panose="02020603050405020304" pitchFamily="18" charset="0"/>
              </a:rPr>
              <a:t> constructed from the protein sequences solved by RNA- seq. including photosystem I/II (PSI/II), cytochrome b6f complex (Cytb6f), and FoF1 ATP synthase (FoF1 ATPase). Structural models of important proteins expressed in the dark (green) in these complexes indicate they are located at the peripheral regions of the complexes and play roles in electron transfers. Guo et al. the 34th New </a:t>
            </a:r>
            <a:r>
              <a:rPr lang="en-US" sz="1600" dirty="0" err="1">
                <a:latin typeface="Times New Roman" panose="02020603050405020304" pitchFamily="18" charset="0"/>
                <a:cs typeface="Times New Roman" panose="02020603050405020304" pitchFamily="18" charset="0"/>
              </a:rPr>
              <a:t>Phytologist</a:t>
            </a:r>
            <a:r>
              <a:rPr lang="en-US" sz="1600" dirty="0">
                <a:latin typeface="Times New Roman" panose="02020603050405020304" pitchFamily="18" charset="0"/>
                <a:cs typeface="Times New Roman" panose="02020603050405020304" pitchFamily="18" charset="0"/>
              </a:rPr>
              <a:t> Symposium, 2014.</a:t>
            </a:r>
          </a:p>
        </p:txBody>
      </p:sp>
    </p:spTree>
    <p:extLst>
      <p:ext uri="{BB962C8B-B14F-4D97-AF65-F5344CB8AC3E}">
        <p14:creationId xmlns:p14="http://schemas.microsoft.com/office/powerpoint/2010/main" val="3374141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07CEB2-09A9-4D45-ACA9-B2FFFF0F3245}"/>
              </a:ext>
            </a:extLst>
          </p:cNvPr>
          <p:cNvPicPr>
            <a:picLocks noChangeAspect="1"/>
          </p:cNvPicPr>
          <p:nvPr/>
        </p:nvPicPr>
        <p:blipFill>
          <a:blip r:embed="rId2"/>
          <a:stretch>
            <a:fillRect/>
          </a:stretch>
        </p:blipFill>
        <p:spPr>
          <a:xfrm>
            <a:off x="763930" y="193683"/>
            <a:ext cx="10563225" cy="5686425"/>
          </a:xfrm>
          <a:prstGeom prst="rect">
            <a:avLst/>
          </a:prstGeom>
        </p:spPr>
      </p:pic>
      <p:sp>
        <p:nvSpPr>
          <p:cNvPr id="6" name="TextBox 5">
            <a:extLst>
              <a:ext uri="{FF2B5EF4-FFF2-40B4-BE49-F238E27FC236}">
                <a16:creationId xmlns:a16="http://schemas.microsoft.com/office/drawing/2014/main" id="{29F887CB-C9DA-D846-8B2C-B12E334A917F}"/>
              </a:ext>
            </a:extLst>
          </p:cNvPr>
          <p:cNvSpPr txBox="1"/>
          <p:nvPr/>
        </p:nvSpPr>
        <p:spPr>
          <a:xfrm>
            <a:off x="461057" y="6033360"/>
            <a:ext cx="11623367" cy="646331"/>
          </a:xfrm>
          <a:prstGeom prst="rect">
            <a:avLst/>
          </a:prstGeom>
          <a:noFill/>
        </p:spPr>
        <p:txBody>
          <a:bodyPr wrap="square" rtlCol="0">
            <a:spAutoFit/>
          </a:bodyPr>
          <a:lstStyle/>
          <a:p>
            <a:r>
              <a:rPr lang="en-US" b="1" dirty="0"/>
              <a:t>An IDP</a:t>
            </a:r>
            <a:r>
              <a:rPr lang="en-US" dirty="0"/>
              <a:t>: sequence (left top), residual intrinsic disorder (ID) </a:t>
            </a:r>
            <a:r>
              <a:rPr lang="en-US" sz="1600" dirty="0">
                <a:latin typeface="Times New Roman" panose="02020603050405020304" pitchFamily="18" charset="0"/>
                <a:cs typeface="Times New Roman" panose="02020603050405020304" pitchFamily="18" charset="0"/>
              </a:rPr>
              <a:t>contents</a:t>
            </a:r>
            <a:r>
              <a:rPr lang="en-US" dirty="0"/>
              <a:t> (left bottom) and a structural model (right) of the RVE1 gene </a:t>
            </a:r>
            <a:r>
              <a:rPr lang="en-US" i="1" dirty="0"/>
              <a:t>Aam022373</a:t>
            </a:r>
            <a:r>
              <a:rPr lang="en-US" dirty="0"/>
              <a:t> from </a:t>
            </a:r>
            <a:r>
              <a:rPr lang="en-US" i="1" dirty="0"/>
              <a:t>A. </a:t>
            </a:r>
            <a:r>
              <a:rPr lang="en-US" i="1" dirty="0" err="1"/>
              <a:t>americana</a:t>
            </a:r>
            <a:r>
              <a:rPr lang="en-US" dirty="0"/>
              <a:t> (</a:t>
            </a:r>
            <a:r>
              <a:rPr lang="en-US" sz="1600" i="1" dirty="0"/>
              <a:t>Yin &amp; Guo et al. 2018</a:t>
            </a:r>
            <a:r>
              <a:rPr lang="en-US" dirty="0"/>
              <a:t>). The black bars in the profile represents the ID regions.</a:t>
            </a:r>
          </a:p>
        </p:txBody>
      </p:sp>
    </p:spTree>
    <p:extLst>
      <p:ext uri="{BB962C8B-B14F-4D97-AF65-F5344CB8AC3E}">
        <p14:creationId xmlns:p14="http://schemas.microsoft.com/office/powerpoint/2010/main" val="47457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D11B5-FC30-CC47-B420-E76252CC9950}"/>
              </a:ext>
            </a:extLst>
          </p:cNvPr>
          <p:cNvPicPr>
            <a:picLocks noChangeAspect="1"/>
          </p:cNvPicPr>
          <p:nvPr/>
        </p:nvPicPr>
        <p:blipFill>
          <a:blip r:embed="rId2"/>
          <a:stretch>
            <a:fillRect/>
          </a:stretch>
        </p:blipFill>
        <p:spPr>
          <a:xfrm>
            <a:off x="117345" y="1422145"/>
            <a:ext cx="3613214" cy="3237815"/>
          </a:xfrm>
          <a:prstGeom prst="rect">
            <a:avLst/>
          </a:prstGeom>
        </p:spPr>
      </p:pic>
      <p:pic>
        <p:nvPicPr>
          <p:cNvPr id="5" name="Picture 4">
            <a:extLst>
              <a:ext uri="{FF2B5EF4-FFF2-40B4-BE49-F238E27FC236}">
                <a16:creationId xmlns:a16="http://schemas.microsoft.com/office/drawing/2014/main" id="{4316FFEC-6819-AD47-A0D1-E53208D48D01}"/>
              </a:ext>
            </a:extLst>
          </p:cNvPr>
          <p:cNvPicPr>
            <a:picLocks noChangeAspect="1"/>
          </p:cNvPicPr>
          <p:nvPr/>
        </p:nvPicPr>
        <p:blipFill>
          <a:blip r:embed="rId3"/>
          <a:stretch>
            <a:fillRect/>
          </a:stretch>
        </p:blipFill>
        <p:spPr>
          <a:xfrm>
            <a:off x="325791" y="4659960"/>
            <a:ext cx="3575317" cy="965336"/>
          </a:xfrm>
          <a:prstGeom prst="rect">
            <a:avLst/>
          </a:prstGeom>
        </p:spPr>
      </p:pic>
      <p:sp>
        <p:nvSpPr>
          <p:cNvPr id="6" name="TextBox 5">
            <a:extLst>
              <a:ext uri="{FF2B5EF4-FFF2-40B4-BE49-F238E27FC236}">
                <a16:creationId xmlns:a16="http://schemas.microsoft.com/office/drawing/2014/main" id="{DF674B26-208F-4A40-B6F4-B8F1BCF42643}"/>
              </a:ext>
            </a:extLst>
          </p:cNvPr>
          <p:cNvSpPr txBox="1"/>
          <p:nvPr/>
        </p:nvSpPr>
        <p:spPr>
          <a:xfrm>
            <a:off x="325792" y="197524"/>
            <a:ext cx="10139314"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Our solution</a:t>
            </a:r>
            <a:r>
              <a:rPr lang="en-US" sz="2400" i="1" dirty="0">
                <a:latin typeface="Arial" panose="020B0604020202020204" pitchFamily="34" charset="0"/>
                <a:cs typeface="Arial" panose="020B0604020202020204" pitchFamily="34" charset="0"/>
              </a:rPr>
              <a:t>: H (entropy) is additive, whereas d (disorder content) is not.</a:t>
            </a:r>
          </a:p>
        </p:txBody>
      </p:sp>
      <p:pic>
        <p:nvPicPr>
          <p:cNvPr id="7" name="Picture 6">
            <a:extLst>
              <a:ext uri="{FF2B5EF4-FFF2-40B4-BE49-F238E27FC236}">
                <a16:creationId xmlns:a16="http://schemas.microsoft.com/office/drawing/2014/main" id="{BAF45A8A-9363-324D-986E-6AE778F324BF}"/>
              </a:ext>
            </a:extLst>
          </p:cNvPr>
          <p:cNvPicPr>
            <a:picLocks noChangeAspect="1"/>
          </p:cNvPicPr>
          <p:nvPr/>
        </p:nvPicPr>
        <p:blipFill>
          <a:blip r:embed="rId4"/>
          <a:stretch>
            <a:fillRect/>
          </a:stretch>
        </p:blipFill>
        <p:spPr>
          <a:xfrm>
            <a:off x="4328932" y="734522"/>
            <a:ext cx="7562126" cy="6123478"/>
          </a:xfrm>
          <a:prstGeom prst="rect">
            <a:avLst/>
          </a:prstGeom>
        </p:spPr>
      </p:pic>
      <p:sp>
        <p:nvSpPr>
          <p:cNvPr id="2" name="TextBox 1">
            <a:extLst>
              <a:ext uri="{FF2B5EF4-FFF2-40B4-BE49-F238E27FC236}">
                <a16:creationId xmlns:a16="http://schemas.microsoft.com/office/drawing/2014/main" id="{CAD72F49-BD42-FE4F-BA4A-0F0291D75A01}"/>
              </a:ext>
            </a:extLst>
          </p:cNvPr>
          <p:cNvSpPr txBox="1"/>
          <p:nvPr/>
        </p:nvSpPr>
        <p:spPr>
          <a:xfrm>
            <a:off x="437606" y="6113929"/>
            <a:ext cx="2900089" cy="584775"/>
          </a:xfrm>
          <a:prstGeom prst="rect">
            <a:avLst/>
          </a:prstGeom>
          <a:noFill/>
        </p:spPr>
        <p:txBody>
          <a:bodyPr wrap="none" rtlCol="0">
            <a:spAutoFit/>
          </a:bodyPr>
          <a:lstStyle/>
          <a:p>
            <a:r>
              <a:rPr lang="en-US" sz="1600" i="1" dirty="0"/>
              <a:t>Guo et al. Int. J. Genomics, 2018;</a:t>
            </a:r>
          </a:p>
          <a:p>
            <a:r>
              <a:rPr lang="en-US" sz="1600" i="1" dirty="0"/>
              <a:t>Guo et al. Entropy 2019.</a:t>
            </a:r>
          </a:p>
        </p:txBody>
      </p:sp>
    </p:spTree>
    <p:extLst>
      <p:ext uri="{BB962C8B-B14F-4D97-AF65-F5344CB8AC3E}">
        <p14:creationId xmlns:p14="http://schemas.microsoft.com/office/powerpoint/2010/main" val="5037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651AC2-A08D-1945-B90F-472735425AA5}"/>
              </a:ext>
            </a:extLst>
          </p:cNvPr>
          <p:cNvSpPr txBox="1"/>
          <p:nvPr/>
        </p:nvSpPr>
        <p:spPr>
          <a:xfrm>
            <a:off x="325792" y="197524"/>
            <a:ext cx="6489277"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Interpreting functions from MD simulations</a:t>
            </a:r>
          </a:p>
        </p:txBody>
      </p:sp>
      <p:sp>
        <p:nvSpPr>
          <p:cNvPr id="5" name="TextBox 4">
            <a:extLst>
              <a:ext uri="{FF2B5EF4-FFF2-40B4-BE49-F238E27FC236}">
                <a16:creationId xmlns:a16="http://schemas.microsoft.com/office/drawing/2014/main" id="{74BBEE22-0C0B-0E42-9FE7-A119B2AACF62}"/>
              </a:ext>
            </a:extLst>
          </p:cNvPr>
          <p:cNvSpPr txBox="1"/>
          <p:nvPr/>
        </p:nvSpPr>
        <p:spPr>
          <a:xfrm>
            <a:off x="622277" y="774290"/>
            <a:ext cx="7135287" cy="461665"/>
          </a:xfrm>
          <a:prstGeom prst="rect">
            <a:avLst/>
          </a:prstGeom>
          <a:noFill/>
        </p:spPr>
        <p:txBody>
          <a:bodyPr wrap="none" rtlCol="0">
            <a:spAutoFit/>
          </a:bodyPr>
          <a:lstStyle/>
          <a:p>
            <a:r>
              <a:rPr lang="en-US" sz="2400" dirty="0">
                <a:latin typeface="Arial"/>
                <a:cs typeface="Arial"/>
              </a:rPr>
              <a:t>Hg(II)-MerR: Low resolution SAXS envelope shape</a:t>
            </a:r>
          </a:p>
        </p:txBody>
      </p:sp>
      <p:pic>
        <p:nvPicPr>
          <p:cNvPr id="6" name="Picture 5" descr="Figure_2a.tif">
            <a:extLst>
              <a:ext uri="{FF2B5EF4-FFF2-40B4-BE49-F238E27FC236}">
                <a16:creationId xmlns:a16="http://schemas.microsoft.com/office/drawing/2014/main" id="{274C0A99-1B3A-1E4F-ACBB-680D1FDA4E2E}"/>
              </a:ext>
            </a:extLst>
          </p:cNvPr>
          <p:cNvPicPr>
            <a:picLocks noChangeAspect="1"/>
          </p:cNvPicPr>
          <p:nvPr/>
        </p:nvPicPr>
        <p:blipFill>
          <a:blip r:embed="rId2"/>
          <a:stretch>
            <a:fillRect/>
          </a:stretch>
        </p:blipFill>
        <p:spPr>
          <a:xfrm>
            <a:off x="105873" y="1514765"/>
            <a:ext cx="8790432" cy="1901952"/>
          </a:xfrm>
          <a:prstGeom prst="rect">
            <a:avLst/>
          </a:prstGeom>
        </p:spPr>
      </p:pic>
      <p:pic>
        <p:nvPicPr>
          <p:cNvPr id="7" name="Picture 6" descr="Figure_7c.tif">
            <a:extLst>
              <a:ext uri="{FF2B5EF4-FFF2-40B4-BE49-F238E27FC236}">
                <a16:creationId xmlns:a16="http://schemas.microsoft.com/office/drawing/2014/main" id="{5D11FD36-9BE2-2244-B933-7862C0FC4B58}"/>
              </a:ext>
            </a:extLst>
          </p:cNvPr>
          <p:cNvPicPr>
            <a:picLocks noChangeAspect="1"/>
          </p:cNvPicPr>
          <p:nvPr/>
        </p:nvPicPr>
        <p:blipFill>
          <a:blip r:embed="rId3"/>
          <a:stretch>
            <a:fillRect/>
          </a:stretch>
        </p:blipFill>
        <p:spPr>
          <a:xfrm>
            <a:off x="0" y="3545057"/>
            <a:ext cx="8851392" cy="1853184"/>
          </a:xfrm>
          <a:prstGeom prst="rect">
            <a:avLst/>
          </a:prstGeom>
        </p:spPr>
      </p:pic>
      <p:pic>
        <p:nvPicPr>
          <p:cNvPr id="8" name="Picture 7" descr="Figure_7b.tif">
            <a:extLst>
              <a:ext uri="{FF2B5EF4-FFF2-40B4-BE49-F238E27FC236}">
                <a16:creationId xmlns:a16="http://schemas.microsoft.com/office/drawing/2014/main" id="{83361F64-9287-1D42-90EB-A953CE4C60C5}"/>
              </a:ext>
            </a:extLst>
          </p:cNvPr>
          <p:cNvPicPr>
            <a:picLocks noChangeAspect="1"/>
          </p:cNvPicPr>
          <p:nvPr/>
        </p:nvPicPr>
        <p:blipFill>
          <a:blip r:embed="rId4"/>
          <a:stretch>
            <a:fillRect/>
          </a:stretch>
        </p:blipFill>
        <p:spPr>
          <a:xfrm>
            <a:off x="8759544" y="2593062"/>
            <a:ext cx="3312519" cy="2660730"/>
          </a:xfrm>
          <a:prstGeom prst="rect">
            <a:avLst/>
          </a:prstGeom>
        </p:spPr>
      </p:pic>
      <p:sp>
        <p:nvSpPr>
          <p:cNvPr id="9" name="TextBox 8">
            <a:extLst>
              <a:ext uri="{FF2B5EF4-FFF2-40B4-BE49-F238E27FC236}">
                <a16:creationId xmlns:a16="http://schemas.microsoft.com/office/drawing/2014/main" id="{83438384-1AAE-924F-AFE5-AA6FB05DBC7A}"/>
              </a:ext>
            </a:extLst>
          </p:cNvPr>
          <p:cNvSpPr txBox="1"/>
          <p:nvPr/>
        </p:nvSpPr>
        <p:spPr>
          <a:xfrm>
            <a:off x="9091032" y="5398241"/>
            <a:ext cx="2454839" cy="338554"/>
          </a:xfrm>
          <a:prstGeom prst="rect">
            <a:avLst/>
          </a:prstGeom>
          <a:noFill/>
        </p:spPr>
        <p:txBody>
          <a:bodyPr wrap="none" rtlCol="0">
            <a:spAutoFit/>
          </a:bodyPr>
          <a:lstStyle/>
          <a:p>
            <a:r>
              <a:rPr lang="en-US" sz="1600" i="1" dirty="0"/>
              <a:t>Guo et al. J. Mol. Biol. 2010</a:t>
            </a:r>
          </a:p>
        </p:txBody>
      </p:sp>
    </p:spTree>
    <p:extLst>
      <p:ext uri="{BB962C8B-B14F-4D97-AF65-F5344CB8AC3E}">
        <p14:creationId xmlns:p14="http://schemas.microsoft.com/office/powerpoint/2010/main" val="42111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g-MerR_PCA2.gif">
            <a:extLst>
              <a:ext uri="{FF2B5EF4-FFF2-40B4-BE49-F238E27FC236}">
                <a16:creationId xmlns:a16="http://schemas.microsoft.com/office/drawing/2014/main" id="{0091FF2E-2F1A-1C42-ADC2-035DC05E86CC}"/>
              </a:ext>
            </a:extLst>
          </p:cNvPr>
          <p:cNvPicPr>
            <a:picLocks noChangeAspect="1"/>
          </p:cNvPicPr>
          <p:nvPr/>
        </p:nvPicPr>
        <p:blipFill>
          <a:blip r:embed="rId2"/>
          <a:stretch>
            <a:fillRect/>
          </a:stretch>
        </p:blipFill>
        <p:spPr>
          <a:xfrm>
            <a:off x="4271735" y="1115438"/>
            <a:ext cx="7812233" cy="5715144"/>
          </a:xfrm>
          <a:prstGeom prst="rect">
            <a:avLst/>
          </a:prstGeom>
        </p:spPr>
      </p:pic>
      <p:pic>
        <p:nvPicPr>
          <p:cNvPr id="4" name="Picture 3" descr="Hg-MerR_MD.gif">
            <a:extLst>
              <a:ext uri="{FF2B5EF4-FFF2-40B4-BE49-F238E27FC236}">
                <a16:creationId xmlns:a16="http://schemas.microsoft.com/office/drawing/2014/main" id="{7EDE9617-62DE-CE43-9686-CD8DEF1EC551}"/>
              </a:ext>
            </a:extLst>
          </p:cNvPr>
          <p:cNvPicPr>
            <a:picLocks noChangeAspect="1"/>
          </p:cNvPicPr>
          <p:nvPr/>
        </p:nvPicPr>
        <p:blipFill>
          <a:blip r:embed="rId3"/>
          <a:stretch>
            <a:fillRect/>
          </a:stretch>
        </p:blipFill>
        <p:spPr>
          <a:xfrm>
            <a:off x="0" y="1959686"/>
            <a:ext cx="5657695" cy="4026648"/>
          </a:xfrm>
          <a:prstGeom prst="rect">
            <a:avLst/>
          </a:prstGeom>
        </p:spPr>
      </p:pic>
      <p:sp>
        <p:nvSpPr>
          <p:cNvPr id="6" name="TextBox 5">
            <a:extLst>
              <a:ext uri="{FF2B5EF4-FFF2-40B4-BE49-F238E27FC236}">
                <a16:creationId xmlns:a16="http://schemas.microsoft.com/office/drawing/2014/main" id="{5569FE5C-C9BA-F841-AB8D-8F0FF43C269D}"/>
              </a:ext>
            </a:extLst>
          </p:cNvPr>
          <p:cNvSpPr txBox="1"/>
          <p:nvPr/>
        </p:nvSpPr>
        <p:spPr>
          <a:xfrm>
            <a:off x="1030147" y="1386278"/>
            <a:ext cx="165942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MD trajectory</a:t>
            </a:r>
          </a:p>
        </p:txBody>
      </p:sp>
      <p:sp>
        <p:nvSpPr>
          <p:cNvPr id="7" name="TextBox 6">
            <a:extLst>
              <a:ext uri="{FF2B5EF4-FFF2-40B4-BE49-F238E27FC236}">
                <a16:creationId xmlns:a16="http://schemas.microsoft.com/office/drawing/2014/main" id="{C239E541-16FC-E14E-BDC0-90CFD06D9E14}"/>
              </a:ext>
            </a:extLst>
          </p:cNvPr>
          <p:cNvSpPr txBox="1"/>
          <p:nvPr/>
        </p:nvSpPr>
        <p:spPr>
          <a:xfrm>
            <a:off x="6131596" y="1429364"/>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Principle movement</a:t>
            </a:r>
          </a:p>
        </p:txBody>
      </p:sp>
    </p:spTree>
    <p:extLst>
      <p:ext uri="{BB962C8B-B14F-4D97-AF65-F5344CB8AC3E}">
        <p14:creationId xmlns:p14="http://schemas.microsoft.com/office/powerpoint/2010/main" val="258240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4722C-81EB-D648-852C-9232F51945DD}"/>
              </a:ext>
            </a:extLst>
          </p:cNvPr>
          <p:cNvPicPr>
            <a:picLocks noChangeAspect="1"/>
          </p:cNvPicPr>
          <p:nvPr/>
        </p:nvPicPr>
        <p:blipFill>
          <a:blip r:embed="rId2"/>
          <a:stretch>
            <a:fillRect/>
          </a:stretch>
        </p:blipFill>
        <p:spPr>
          <a:xfrm>
            <a:off x="2479826" y="1309691"/>
            <a:ext cx="6139586" cy="3584076"/>
          </a:xfrm>
          <a:prstGeom prst="rect">
            <a:avLst/>
          </a:prstGeom>
        </p:spPr>
      </p:pic>
      <p:sp>
        <p:nvSpPr>
          <p:cNvPr id="5" name="TextBox 4">
            <a:extLst>
              <a:ext uri="{FF2B5EF4-FFF2-40B4-BE49-F238E27FC236}">
                <a16:creationId xmlns:a16="http://schemas.microsoft.com/office/drawing/2014/main" id="{F3E6ACFA-E366-B844-A468-C8A9698C3057}"/>
              </a:ext>
            </a:extLst>
          </p:cNvPr>
          <p:cNvSpPr txBox="1"/>
          <p:nvPr/>
        </p:nvSpPr>
        <p:spPr>
          <a:xfrm>
            <a:off x="520863" y="5528253"/>
            <a:ext cx="11447362" cy="646331"/>
          </a:xfrm>
          <a:prstGeom prst="rect">
            <a:avLst/>
          </a:prstGeom>
          <a:noFill/>
        </p:spPr>
        <p:txBody>
          <a:bodyPr wrap="square" rtlCol="0">
            <a:spAutoFit/>
          </a:bodyPr>
          <a:lstStyle/>
          <a:p>
            <a:pPr algn="just"/>
            <a:r>
              <a:rPr lang="en-US" dirty="0">
                <a:latin typeface="Arial"/>
                <a:cs typeface="Arial"/>
              </a:rPr>
              <a:t>An ensemble of Hg(II)-MerR structures taken from MD trajectory. Two MerR chains are colored in red and blue, and Hg(II) in silver. The extreme distances between two DNA recognition helices (α2/α2’) are labeled. </a:t>
            </a:r>
          </a:p>
        </p:txBody>
      </p:sp>
    </p:spTree>
    <p:extLst>
      <p:ext uri="{BB962C8B-B14F-4D97-AF65-F5344CB8AC3E}">
        <p14:creationId xmlns:p14="http://schemas.microsoft.com/office/powerpoint/2010/main" val="1780813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rR-DNA_central.gif">
            <a:extLst>
              <a:ext uri="{FF2B5EF4-FFF2-40B4-BE49-F238E27FC236}">
                <a16:creationId xmlns:a16="http://schemas.microsoft.com/office/drawing/2014/main" id="{FF9B2F04-4790-0341-A9C5-9139BBDEC051}"/>
              </a:ext>
            </a:extLst>
          </p:cNvPr>
          <p:cNvPicPr>
            <a:picLocks noChangeAspect="1"/>
          </p:cNvPicPr>
          <p:nvPr/>
        </p:nvPicPr>
        <p:blipFill>
          <a:blip r:embed="rId2"/>
          <a:srcRect/>
          <a:stretch>
            <a:fillRect/>
          </a:stretch>
        </p:blipFill>
        <p:spPr bwMode="auto">
          <a:xfrm>
            <a:off x="1038247" y="53566"/>
            <a:ext cx="10266331" cy="6623209"/>
          </a:xfrm>
          <a:prstGeom prst="rect">
            <a:avLst/>
          </a:prstGeom>
          <a:noFill/>
          <a:ln w="9525">
            <a:noFill/>
            <a:miter lim="800000"/>
            <a:headEnd/>
            <a:tailEnd/>
          </a:ln>
        </p:spPr>
      </p:pic>
      <p:sp>
        <p:nvSpPr>
          <p:cNvPr id="5" name="TextBox 4">
            <a:extLst>
              <a:ext uri="{FF2B5EF4-FFF2-40B4-BE49-F238E27FC236}">
                <a16:creationId xmlns:a16="http://schemas.microsoft.com/office/drawing/2014/main" id="{312EB7D1-A18F-8543-A1D6-8387EDBAE2C4}"/>
              </a:ext>
            </a:extLst>
          </p:cNvPr>
          <p:cNvSpPr txBox="1">
            <a:spLocks noChangeArrowheads="1"/>
          </p:cNvSpPr>
          <p:nvPr/>
        </p:nvSpPr>
        <p:spPr bwMode="auto">
          <a:xfrm>
            <a:off x="5703686" y="6387223"/>
            <a:ext cx="2070100" cy="339725"/>
          </a:xfrm>
          <a:prstGeom prst="rect">
            <a:avLst/>
          </a:prstGeom>
          <a:noFill/>
          <a:ln w="9525">
            <a:noFill/>
            <a:miter lim="800000"/>
            <a:headEnd/>
            <a:tailEnd/>
          </a:ln>
        </p:spPr>
        <p:txBody>
          <a:bodyPr wrap="none">
            <a:prstTxWarp prst="textNoShape">
              <a:avLst/>
            </a:prstTxWarp>
            <a:spAutoFit/>
          </a:bodyPr>
          <a:lstStyle/>
          <a:p>
            <a:r>
              <a:rPr lang="en-US" sz="1600" b="1" dirty="0"/>
              <a:t>Roll-Tilt, </a:t>
            </a:r>
            <a:r>
              <a:rPr lang="en-US" sz="1600" b="1" dirty="0" err="1"/>
              <a:t>Γ</a:t>
            </a:r>
            <a:r>
              <a:rPr lang="en-US" sz="1600" b="1" dirty="0"/>
              <a:t> = (ρ</a:t>
            </a:r>
            <a:r>
              <a:rPr lang="en-US" sz="1600" b="1" baseline="30000" dirty="0"/>
              <a:t>2</a:t>
            </a:r>
            <a:r>
              <a:rPr lang="en-US" sz="1600" b="1" dirty="0"/>
              <a:t> + τ</a:t>
            </a:r>
            <a:r>
              <a:rPr lang="en-US" sz="1600" b="1" baseline="30000" dirty="0"/>
              <a:t>2</a:t>
            </a:r>
            <a:r>
              <a:rPr lang="en-US" sz="1600" b="1" dirty="0"/>
              <a:t>)</a:t>
            </a:r>
            <a:r>
              <a:rPr lang="en-US" sz="1600" b="1" baseline="30000" dirty="0"/>
              <a:t>1/2</a:t>
            </a:r>
            <a:endParaRPr lang="en-US" sz="1600" b="1" dirty="0"/>
          </a:p>
        </p:txBody>
      </p:sp>
      <p:grpSp>
        <p:nvGrpSpPr>
          <p:cNvPr id="48" name="Group 47">
            <a:extLst>
              <a:ext uri="{FF2B5EF4-FFF2-40B4-BE49-F238E27FC236}">
                <a16:creationId xmlns:a16="http://schemas.microsoft.com/office/drawing/2014/main" id="{1CE0663B-6759-5344-B1DA-9A8C82A111D3}"/>
              </a:ext>
            </a:extLst>
          </p:cNvPr>
          <p:cNvGrpSpPr/>
          <p:nvPr/>
        </p:nvGrpSpPr>
        <p:grpSpPr>
          <a:xfrm>
            <a:off x="231493" y="4980698"/>
            <a:ext cx="5513388" cy="1696077"/>
            <a:chOff x="330200" y="5019675"/>
            <a:chExt cx="5513388" cy="1696077"/>
          </a:xfrm>
        </p:grpSpPr>
        <p:sp>
          <p:nvSpPr>
            <p:cNvPr id="49" name="TextBox 48">
              <a:extLst>
                <a:ext uri="{FF2B5EF4-FFF2-40B4-BE49-F238E27FC236}">
                  <a16:creationId xmlns:a16="http://schemas.microsoft.com/office/drawing/2014/main" id="{C702F81C-9439-1E43-9E16-C632EE2BB6CF}"/>
                </a:ext>
              </a:extLst>
            </p:cNvPr>
            <p:cNvSpPr txBox="1">
              <a:spLocks noChangeArrowheads="1"/>
            </p:cNvSpPr>
            <p:nvPr/>
          </p:nvSpPr>
          <p:spPr bwMode="auto">
            <a:xfrm>
              <a:off x="603250" y="6345864"/>
              <a:ext cx="5240338" cy="369888"/>
            </a:xfrm>
            <a:prstGeom prst="rect">
              <a:avLst/>
            </a:prstGeom>
            <a:noFill/>
            <a:ln w="9525">
              <a:noFill/>
              <a:miter lim="800000"/>
              <a:headEnd/>
              <a:tailEnd/>
            </a:ln>
          </p:spPr>
          <p:txBody>
            <a:bodyPr wrap="none">
              <a:prstTxWarp prst="textNoShape">
                <a:avLst/>
              </a:prstTxWarp>
              <a:spAutoFit/>
            </a:bodyPr>
            <a:lstStyle/>
            <a:p>
              <a:r>
                <a:rPr lang="en-US" sz="900" dirty="0">
                  <a:latin typeface="Courier" charset="0"/>
                  <a:ea typeface="Courier" charset="0"/>
                  <a:cs typeface="Courier" charset="0"/>
                </a:rPr>
                <a:t>5'-G  A  C  </a:t>
              </a:r>
              <a:r>
                <a:rPr lang="en-US" sz="900" b="1" dirty="0">
                  <a:latin typeface="Courier" charset="0"/>
                  <a:ea typeface="Courier" charset="0"/>
                  <a:cs typeface="Courier" charset="0"/>
                </a:rPr>
                <a:t>T  C  C  G  T  A  C  </a:t>
              </a:r>
              <a:r>
                <a:rPr lang="en-US" sz="900" b="1" dirty="0">
                  <a:solidFill>
                    <a:srgbClr val="FF0000"/>
                  </a:solidFill>
                  <a:latin typeface="Courier" charset="0"/>
                  <a:ea typeface="Courier" charset="0"/>
                  <a:cs typeface="Courier" charset="0"/>
                </a:rPr>
                <a:t>A </a:t>
              </a:r>
              <a:r>
                <a:rPr lang="en-US" sz="900" b="1" dirty="0">
                  <a:latin typeface="Courier" charset="0"/>
                  <a:ea typeface="Courier" charset="0"/>
                  <a:cs typeface="Courier" charset="0"/>
                </a:rPr>
                <a:t> </a:t>
              </a:r>
              <a:r>
                <a:rPr lang="en-US" sz="900" b="1" dirty="0">
                  <a:solidFill>
                    <a:srgbClr val="FF0000"/>
                  </a:solidFill>
                  <a:latin typeface="Courier" charset="0"/>
                  <a:ea typeface="Courier" charset="0"/>
                  <a:cs typeface="Courier" charset="0"/>
                </a:rPr>
                <a:t>T  G  A</a:t>
              </a:r>
              <a:r>
                <a:rPr lang="en-US" sz="900" b="1" dirty="0">
                  <a:latin typeface="Courier" charset="0"/>
                  <a:ea typeface="Courier" charset="0"/>
                  <a:cs typeface="Courier" charset="0"/>
                </a:rPr>
                <a:t>  G  T  A  C  G  G  A  </a:t>
              </a:r>
              <a:r>
                <a:rPr lang="en-US" sz="900" dirty="0">
                  <a:latin typeface="Courier" charset="0"/>
                  <a:ea typeface="Courier" charset="0"/>
                  <a:cs typeface="Courier" charset="0"/>
                </a:rPr>
                <a:t>A  G-3'</a:t>
              </a:r>
            </a:p>
            <a:p>
              <a:r>
                <a:rPr lang="en-US" sz="900" dirty="0">
                  <a:latin typeface="Courier" charset="0"/>
                  <a:ea typeface="Courier" charset="0"/>
                  <a:cs typeface="Courier" charset="0"/>
                </a:rPr>
                <a:t>3'-C  T  G  </a:t>
              </a:r>
              <a:r>
                <a:rPr lang="en-US" sz="900" b="1" dirty="0">
                  <a:latin typeface="Courier" charset="0"/>
                  <a:ea typeface="Courier" charset="0"/>
                  <a:cs typeface="Courier" charset="0"/>
                </a:rPr>
                <a:t>A  G  G  C  A  T  G  </a:t>
              </a:r>
              <a:r>
                <a:rPr lang="en-US" sz="900" b="1" dirty="0">
                  <a:solidFill>
                    <a:srgbClr val="FF0000"/>
                  </a:solidFill>
                  <a:latin typeface="Courier" charset="0"/>
                  <a:ea typeface="Courier" charset="0"/>
                  <a:cs typeface="Courier" charset="0"/>
                </a:rPr>
                <a:t>T</a:t>
              </a:r>
              <a:r>
                <a:rPr lang="en-US" sz="900" b="1" dirty="0">
                  <a:latin typeface="Courier" charset="0"/>
                  <a:ea typeface="Courier" charset="0"/>
                  <a:cs typeface="Courier" charset="0"/>
                </a:rPr>
                <a:t>  </a:t>
              </a:r>
              <a:r>
                <a:rPr lang="en-US" sz="900" b="1" dirty="0">
                  <a:solidFill>
                    <a:srgbClr val="FF0000"/>
                  </a:solidFill>
                  <a:latin typeface="Courier" charset="0"/>
                  <a:ea typeface="Courier" charset="0"/>
                  <a:cs typeface="Courier" charset="0"/>
                </a:rPr>
                <a:t>A  C  T  </a:t>
              </a:r>
              <a:r>
                <a:rPr lang="en-US" sz="900" b="1" dirty="0">
                  <a:latin typeface="Courier" charset="0"/>
                  <a:ea typeface="Courier" charset="0"/>
                  <a:cs typeface="Courier" charset="0"/>
                </a:rPr>
                <a:t>C  A  T  G  C  C  T  </a:t>
              </a:r>
              <a:r>
                <a:rPr lang="en-US" sz="900" dirty="0">
                  <a:latin typeface="Courier" charset="0"/>
                  <a:ea typeface="Courier" charset="0"/>
                  <a:cs typeface="Courier" charset="0"/>
                </a:rPr>
                <a:t>T  C-5' </a:t>
              </a:r>
            </a:p>
          </p:txBody>
        </p:sp>
        <p:grpSp>
          <p:nvGrpSpPr>
            <p:cNvPr id="50" name="Group 49">
              <a:extLst>
                <a:ext uri="{FF2B5EF4-FFF2-40B4-BE49-F238E27FC236}">
                  <a16:creationId xmlns:a16="http://schemas.microsoft.com/office/drawing/2014/main" id="{A2403D33-AAD9-3D42-8801-44512CC26CA8}"/>
                </a:ext>
              </a:extLst>
            </p:cNvPr>
            <p:cNvGrpSpPr/>
            <p:nvPr/>
          </p:nvGrpSpPr>
          <p:grpSpPr>
            <a:xfrm>
              <a:off x="330200" y="5019675"/>
              <a:ext cx="5008563" cy="1406525"/>
              <a:chOff x="330200" y="5019675"/>
              <a:chExt cx="5008563" cy="1406525"/>
            </a:xfrm>
          </p:grpSpPr>
          <p:sp>
            <p:nvSpPr>
              <p:cNvPr id="51" name="TextBox 50">
                <a:extLst>
                  <a:ext uri="{FF2B5EF4-FFF2-40B4-BE49-F238E27FC236}">
                    <a16:creationId xmlns:a16="http://schemas.microsoft.com/office/drawing/2014/main" id="{4147682C-3A36-954B-B676-44CEBBC1FF5B}"/>
                  </a:ext>
                </a:extLst>
              </p:cNvPr>
              <p:cNvSpPr txBox="1">
                <a:spLocks noChangeArrowheads="1"/>
              </p:cNvSpPr>
              <p:nvPr/>
            </p:nvSpPr>
            <p:spPr bwMode="auto">
              <a:xfrm rot="16200000">
                <a:off x="-130969" y="5480844"/>
                <a:ext cx="1230313" cy="307975"/>
              </a:xfrm>
              <a:prstGeom prst="rect">
                <a:avLst/>
              </a:prstGeom>
              <a:noFill/>
              <a:ln w="9525">
                <a:noFill/>
                <a:miter lim="800000"/>
                <a:headEnd/>
                <a:tailEnd/>
              </a:ln>
            </p:spPr>
            <p:txBody>
              <a:bodyPr wrap="none">
                <a:prstTxWarp prst="textNoShape">
                  <a:avLst/>
                </a:prstTxWarp>
                <a:spAutoFit/>
              </a:bodyPr>
              <a:lstStyle/>
              <a:p>
                <a:r>
                  <a:rPr lang="en-US" sz="1400" b="1" dirty="0">
                    <a:latin typeface="Times" charset="0"/>
                    <a:ea typeface="Times" charset="0"/>
                    <a:cs typeface="Times" charset="0"/>
                  </a:rPr>
                  <a:t>Roll-Tilt </a:t>
                </a:r>
                <a:r>
                  <a:rPr lang="en-US" sz="1400" b="1" dirty="0" err="1">
                    <a:latin typeface="Times" charset="0"/>
                    <a:ea typeface="Times" charset="0"/>
                    <a:cs typeface="Times" charset="0"/>
                  </a:rPr>
                  <a:t>Γ</a:t>
                </a:r>
                <a:r>
                  <a:rPr lang="en-US" sz="1400" b="1" dirty="0">
                    <a:latin typeface="Times" charset="0"/>
                    <a:ea typeface="Times" charset="0"/>
                    <a:cs typeface="Times" charset="0"/>
                  </a:rPr>
                  <a:t> (°)</a:t>
                </a:r>
              </a:p>
            </p:txBody>
          </p:sp>
          <p:pic>
            <p:nvPicPr>
              <p:cNvPr id="52" name="Picture 9">
                <a:extLst>
                  <a:ext uri="{FF2B5EF4-FFF2-40B4-BE49-F238E27FC236}">
                    <a16:creationId xmlns:a16="http://schemas.microsoft.com/office/drawing/2014/main" id="{F57F3B54-6239-1841-BA6A-363BFEFBFD27}"/>
                  </a:ext>
                </a:extLst>
              </p:cNvPr>
              <p:cNvPicPr>
                <a:picLocks noChangeAspect="1"/>
              </p:cNvPicPr>
              <p:nvPr/>
            </p:nvPicPr>
            <p:blipFill>
              <a:blip r:embed="rId3"/>
              <a:srcRect/>
              <a:stretch>
                <a:fillRect/>
              </a:stretch>
            </p:blipFill>
            <p:spPr bwMode="auto">
              <a:xfrm>
                <a:off x="665163" y="5048250"/>
                <a:ext cx="4673600" cy="1377950"/>
              </a:xfrm>
              <a:prstGeom prst="rect">
                <a:avLst/>
              </a:prstGeom>
              <a:noFill/>
              <a:ln w="9525">
                <a:noFill/>
                <a:miter lim="800000"/>
                <a:headEnd/>
                <a:tailEnd/>
              </a:ln>
            </p:spPr>
          </p:pic>
          <p:sp>
            <p:nvSpPr>
              <p:cNvPr id="53" name="TextBox 52">
                <a:extLst>
                  <a:ext uri="{FF2B5EF4-FFF2-40B4-BE49-F238E27FC236}">
                    <a16:creationId xmlns:a16="http://schemas.microsoft.com/office/drawing/2014/main" id="{CDBE90E8-B537-9D4E-8EB2-896554E491E2}"/>
                  </a:ext>
                </a:extLst>
              </p:cNvPr>
              <p:cNvSpPr txBox="1"/>
              <p:nvPr/>
            </p:nvSpPr>
            <p:spPr>
              <a:xfrm>
                <a:off x="1136954" y="5297715"/>
                <a:ext cx="1472203" cy="461665"/>
              </a:xfrm>
              <a:prstGeom prst="rect">
                <a:avLst/>
              </a:prstGeom>
              <a:noFill/>
            </p:spPr>
            <p:txBody>
              <a:bodyPr wrap="none" rtlCol="0">
                <a:spAutoFit/>
              </a:bodyPr>
              <a:lstStyle/>
              <a:p>
                <a:r>
                  <a:rPr lang="en-US" sz="1200" dirty="0">
                    <a:solidFill>
                      <a:srgbClr val="0000FF"/>
                    </a:solidFill>
                    <a:latin typeface="Arial Black"/>
                    <a:cs typeface="Arial Black"/>
                  </a:rPr>
                  <a:t>Blue: DNA only</a:t>
                </a:r>
              </a:p>
              <a:p>
                <a:r>
                  <a:rPr lang="en-US" sz="1200" dirty="0">
                    <a:solidFill>
                      <a:srgbClr val="FF0000"/>
                    </a:solidFill>
                    <a:latin typeface="Arial Black"/>
                    <a:cs typeface="Arial Black"/>
                  </a:rPr>
                  <a:t>Red: MerR-DNA</a:t>
                </a:r>
              </a:p>
            </p:txBody>
          </p:sp>
        </p:grpSp>
      </p:grpSp>
      <p:sp>
        <p:nvSpPr>
          <p:cNvPr id="57" name="Title 1">
            <a:extLst>
              <a:ext uri="{FF2B5EF4-FFF2-40B4-BE49-F238E27FC236}">
                <a16:creationId xmlns:a16="http://schemas.microsoft.com/office/drawing/2014/main" id="{9B658AA3-2E89-2F47-B4D6-90456386D0D0}"/>
              </a:ext>
            </a:extLst>
          </p:cNvPr>
          <p:cNvSpPr txBox="1">
            <a:spLocks/>
          </p:cNvSpPr>
          <p:nvPr/>
        </p:nvSpPr>
        <p:spPr>
          <a:xfrm>
            <a:off x="2545194" y="279459"/>
            <a:ext cx="7182141" cy="415925"/>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err="1">
                <a:latin typeface="Arial Black" charset="0"/>
                <a:ea typeface="ＭＳ Ｐゴシック" charset="0"/>
                <a:cs typeface="ＭＳ Ｐゴシック" charset="0"/>
              </a:rPr>
              <a:t>MerR</a:t>
            </a:r>
            <a:r>
              <a:rPr lang="en-US" sz="2400" dirty="0">
                <a:latin typeface="Arial Black" charset="0"/>
                <a:ea typeface="ＭＳ Ｐゴシック" charset="0"/>
                <a:cs typeface="ＭＳ Ｐゴシック" charset="0"/>
              </a:rPr>
              <a:t> Distorts Central BPs</a:t>
            </a:r>
          </a:p>
        </p:txBody>
      </p:sp>
      <p:pic>
        <p:nvPicPr>
          <p:cNvPr id="59" name="Picture 58">
            <a:extLst>
              <a:ext uri="{FF2B5EF4-FFF2-40B4-BE49-F238E27FC236}">
                <a16:creationId xmlns:a16="http://schemas.microsoft.com/office/drawing/2014/main" id="{D87D236B-9272-7D48-9A56-1A5DEF73A8F9}"/>
              </a:ext>
            </a:extLst>
          </p:cNvPr>
          <p:cNvPicPr>
            <a:picLocks noChangeAspect="1"/>
          </p:cNvPicPr>
          <p:nvPr/>
        </p:nvPicPr>
        <p:blipFill>
          <a:blip r:embed="rId4"/>
          <a:stretch>
            <a:fillRect/>
          </a:stretch>
        </p:blipFill>
        <p:spPr>
          <a:xfrm>
            <a:off x="9776039" y="167271"/>
            <a:ext cx="2070100" cy="1384300"/>
          </a:xfrm>
          <a:prstGeom prst="rect">
            <a:avLst/>
          </a:prstGeom>
        </p:spPr>
      </p:pic>
    </p:spTree>
    <p:extLst>
      <p:ext uri="{BB962C8B-B14F-4D97-AF65-F5344CB8AC3E}">
        <p14:creationId xmlns:p14="http://schemas.microsoft.com/office/powerpoint/2010/main" val="127370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D7339E1-0DEC-E947-946B-809223F7BAF5}"/>
              </a:ext>
            </a:extLst>
          </p:cNvPr>
          <p:cNvGrpSpPr/>
          <p:nvPr/>
        </p:nvGrpSpPr>
        <p:grpSpPr>
          <a:xfrm>
            <a:off x="5986135" y="235967"/>
            <a:ext cx="5612434" cy="1030091"/>
            <a:chOff x="6033247" y="0"/>
            <a:chExt cx="5612434" cy="1030091"/>
          </a:xfrm>
        </p:grpSpPr>
        <p:sp>
          <p:nvSpPr>
            <p:cNvPr id="4" name="TextBox 3">
              <a:extLst>
                <a:ext uri="{FF2B5EF4-FFF2-40B4-BE49-F238E27FC236}">
                  <a16:creationId xmlns:a16="http://schemas.microsoft.com/office/drawing/2014/main" id="{F615356B-9D49-164A-ABAB-71DCDAC1AACF}"/>
                </a:ext>
              </a:extLst>
            </p:cNvPr>
            <p:cNvSpPr txBox="1"/>
            <p:nvPr/>
          </p:nvSpPr>
          <p:spPr>
            <a:xfrm>
              <a:off x="6033247" y="0"/>
              <a:ext cx="25811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Structural models</a:t>
              </a:r>
            </a:p>
          </p:txBody>
        </p:sp>
        <p:sp>
          <p:nvSpPr>
            <p:cNvPr id="5" name="TextBox 4">
              <a:extLst>
                <a:ext uri="{FF2B5EF4-FFF2-40B4-BE49-F238E27FC236}">
                  <a16:creationId xmlns:a16="http://schemas.microsoft.com/office/drawing/2014/main" id="{BAF51BCB-745D-B346-A959-66E38B0807A2}"/>
                </a:ext>
              </a:extLst>
            </p:cNvPr>
            <p:cNvSpPr txBox="1"/>
            <p:nvPr/>
          </p:nvSpPr>
          <p:spPr>
            <a:xfrm>
              <a:off x="6033247" y="568426"/>
              <a:ext cx="5612434" cy="461665"/>
            </a:xfrm>
            <a:prstGeom prst="rect">
              <a:avLst/>
            </a:prstGeom>
            <a:noFill/>
            <a:ln w="12700">
              <a:solidFill>
                <a:schemeClr val="tx1"/>
              </a:solidFill>
            </a:ln>
          </p:spPr>
          <p:txBody>
            <a:bodyPr wrap="none" rtlCol="0">
              <a:spAutoFit/>
            </a:bodyPr>
            <a:lstStyle/>
            <a:p>
              <a:r>
                <a:rPr lang="en-US" sz="2400" b="1" i="1" dirty="0">
                  <a:solidFill>
                    <a:srgbClr val="FF0000"/>
                  </a:solidFill>
                  <a:latin typeface="Times New Roman" panose="02020603050405020304" pitchFamily="18" charset="0"/>
                  <a:cs typeface="Times New Roman" panose="02020603050405020304" pitchFamily="18" charset="0"/>
                </a:rPr>
                <a:t>All models are wrong, but some are useful.</a:t>
              </a:r>
            </a:p>
          </p:txBody>
        </p:sp>
      </p:grpSp>
      <p:sp>
        <p:nvSpPr>
          <p:cNvPr id="10" name="TextBox 9">
            <a:extLst>
              <a:ext uri="{FF2B5EF4-FFF2-40B4-BE49-F238E27FC236}">
                <a16:creationId xmlns:a16="http://schemas.microsoft.com/office/drawing/2014/main" id="{14F348AE-A009-3244-9C67-2F61BD65BA00}"/>
              </a:ext>
            </a:extLst>
          </p:cNvPr>
          <p:cNvSpPr txBox="1"/>
          <p:nvPr/>
        </p:nvSpPr>
        <p:spPr>
          <a:xfrm>
            <a:off x="116603" y="1075751"/>
            <a:ext cx="1175322" cy="338554"/>
          </a:xfrm>
          <a:prstGeom prst="rect">
            <a:avLst/>
          </a:prstGeom>
          <a:noFill/>
        </p:spPr>
        <p:txBody>
          <a:bodyPr wrap="none" rtlCol="0">
            <a:spAutoFit/>
          </a:bodyPr>
          <a:lstStyle/>
          <a:p>
            <a:r>
              <a:rPr lang="en-US" sz="1600" dirty="0">
                <a:solidFill>
                  <a:schemeClr val="bg1">
                    <a:lumMod val="65000"/>
                  </a:schemeClr>
                </a:solidFill>
              </a:rPr>
              <a:t>06/23/2019</a:t>
            </a:r>
          </a:p>
        </p:txBody>
      </p:sp>
      <p:grpSp>
        <p:nvGrpSpPr>
          <p:cNvPr id="18" name="Group 17">
            <a:extLst>
              <a:ext uri="{FF2B5EF4-FFF2-40B4-BE49-F238E27FC236}">
                <a16:creationId xmlns:a16="http://schemas.microsoft.com/office/drawing/2014/main" id="{C759CBC0-2D2C-CC48-BCCE-FA0FD6F63F28}"/>
              </a:ext>
            </a:extLst>
          </p:cNvPr>
          <p:cNvGrpSpPr/>
          <p:nvPr/>
        </p:nvGrpSpPr>
        <p:grpSpPr>
          <a:xfrm>
            <a:off x="959222" y="1542791"/>
            <a:ext cx="9579867" cy="830997"/>
            <a:chOff x="959222" y="1542791"/>
            <a:chExt cx="9579867" cy="830997"/>
          </a:xfrm>
        </p:grpSpPr>
        <p:sp>
          <p:nvSpPr>
            <p:cNvPr id="6" name="TextBox 5">
              <a:extLst>
                <a:ext uri="{FF2B5EF4-FFF2-40B4-BE49-F238E27FC236}">
                  <a16:creationId xmlns:a16="http://schemas.microsoft.com/office/drawing/2014/main" id="{15B74B38-082F-E344-8845-FA36369DB77E}"/>
                </a:ext>
              </a:extLst>
            </p:cNvPr>
            <p:cNvSpPr txBox="1"/>
            <p:nvPr/>
          </p:nvSpPr>
          <p:spPr>
            <a:xfrm>
              <a:off x="959222" y="1542791"/>
              <a:ext cx="957986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Most, if not all, structural models deposited in PDB are useful models</a:t>
              </a:r>
            </a:p>
          </p:txBody>
        </p:sp>
        <p:sp>
          <p:nvSpPr>
            <p:cNvPr id="11" name="TextBox 10">
              <a:extLst>
                <a:ext uri="{FF2B5EF4-FFF2-40B4-BE49-F238E27FC236}">
                  <a16:creationId xmlns:a16="http://schemas.microsoft.com/office/drawing/2014/main" id="{D347CA06-0FB9-C240-9278-B9D1CBBBE343}"/>
                </a:ext>
              </a:extLst>
            </p:cNvPr>
            <p:cNvSpPr txBox="1"/>
            <p:nvPr/>
          </p:nvSpPr>
          <p:spPr>
            <a:xfrm>
              <a:off x="959222" y="2004456"/>
              <a:ext cx="8162699" cy="369332"/>
            </a:xfrm>
            <a:prstGeom prst="rect">
              <a:avLst/>
            </a:prstGeom>
            <a:noFill/>
          </p:spPr>
          <p:txBody>
            <a:bodyPr wrap="none" rtlCol="0">
              <a:spAutoFit/>
            </a:bodyPr>
            <a:lstStyle/>
            <a:p>
              <a:r>
                <a:rPr lang="en-US" b="1" dirty="0">
                  <a:solidFill>
                    <a:srgbClr val="FF0000"/>
                  </a:solidFill>
                </a:rPr>
                <a:t>MD simulations of biomolecules usually start with a structure deposited in the PDB!</a:t>
              </a:r>
            </a:p>
          </p:txBody>
        </p:sp>
      </p:grpSp>
      <p:pic>
        <p:nvPicPr>
          <p:cNvPr id="13" name="Picture 12">
            <a:extLst>
              <a:ext uri="{FF2B5EF4-FFF2-40B4-BE49-F238E27FC236}">
                <a16:creationId xmlns:a16="http://schemas.microsoft.com/office/drawing/2014/main" id="{0B381959-ADD6-9A44-9AD3-BBF31D2D3BD6}"/>
              </a:ext>
            </a:extLst>
          </p:cNvPr>
          <p:cNvPicPr>
            <a:picLocks noChangeAspect="1"/>
          </p:cNvPicPr>
          <p:nvPr/>
        </p:nvPicPr>
        <p:blipFill>
          <a:blip r:embed="rId2"/>
          <a:stretch>
            <a:fillRect/>
          </a:stretch>
        </p:blipFill>
        <p:spPr>
          <a:xfrm>
            <a:off x="116603" y="38195"/>
            <a:ext cx="5390682" cy="1060462"/>
          </a:xfrm>
          <a:prstGeom prst="rect">
            <a:avLst/>
          </a:prstGeom>
        </p:spPr>
      </p:pic>
      <p:grpSp>
        <p:nvGrpSpPr>
          <p:cNvPr id="19" name="Group 18">
            <a:extLst>
              <a:ext uri="{FF2B5EF4-FFF2-40B4-BE49-F238E27FC236}">
                <a16:creationId xmlns:a16="http://schemas.microsoft.com/office/drawing/2014/main" id="{0219FD0E-FB66-EF49-8F77-229903846334}"/>
              </a:ext>
            </a:extLst>
          </p:cNvPr>
          <p:cNvGrpSpPr/>
          <p:nvPr/>
        </p:nvGrpSpPr>
        <p:grpSpPr>
          <a:xfrm>
            <a:off x="959222" y="2398823"/>
            <a:ext cx="7223842" cy="4224646"/>
            <a:chOff x="959222" y="2398823"/>
            <a:chExt cx="7223842" cy="4224646"/>
          </a:xfrm>
        </p:grpSpPr>
        <p:sp>
          <p:nvSpPr>
            <p:cNvPr id="14" name="TextBox 13">
              <a:extLst>
                <a:ext uri="{FF2B5EF4-FFF2-40B4-BE49-F238E27FC236}">
                  <a16:creationId xmlns:a16="http://schemas.microsoft.com/office/drawing/2014/main" id="{2F0C20A6-AC8A-9D4C-BCCD-929002013F19}"/>
                </a:ext>
              </a:extLst>
            </p:cNvPr>
            <p:cNvSpPr txBox="1"/>
            <p:nvPr/>
          </p:nvSpPr>
          <p:spPr>
            <a:xfrm>
              <a:off x="959222" y="2398823"/>
              <a:ext cx="4985109" cy="461665"/>
            </a:xfrm>
            <a:prstGeom prst="rect">
              <a:avLst/>
            </a:prstGeom>
            <a:noFill/>
          </p:spPr>
          <p:txBody>
            <a:bodyPr wrap="none" rtlCol="0">
              <a:spAutoFit/>
            </a:bodyPr>
            <a:lstStyle/>
            <a:p>
              <a:r>
                <a:rPr lang="en-US" sz="2400" b="1" dirty="0"/>
                <a:t>What can we learn from the PDB file?</a:t>
              </a:r>
            </a:p>
          </p:txBody>
        </p:sp>
        <p:sp>
          <p:nvSpPr>
            <p:cNvPr id="15" name="TextBox 14">
              <a:extLst>
                <a:ext uri="{FF2B5EF4-FFF2-40B4-BE49-F238E27FC236}">
                  <a16:creationId xmlns:a16="http://schemas.microsoft.com/office/drawing/2014/main" id="{B30D5274-C3FA-254D-B443-421CBBB056FF}"/>
                </a:ext>
              </a:extLst>
            </p:cNvPr>
            <p:cNvSpPr txBox="1"/>
            <p:nvPr/>
          </p:nvSpPr>
          <p:spPr>
            <a:xfrm>
              <a:off x="2469705" y="2885523"/>
              <a:ext cx="5713359" cy="3737946"/>
            </a:xfrm>
            <a:prstGeom prst="rect">
              <a:avLst/>
            </a:prstGeom>
            <a:noFill/>
          </p:spPr>
          <p:txBody>
            <a:bodyPr wrap="none" rtlCol="0">
              <a:spAutoFit/>
            </a:bodyPr>
            <a:lstStyle/>
            <a:p>
              <a:pPr marL="285750" indent="-285750">
                <a:lnSpc>
                  <a:spcPct val="150000"/>
                </a:lnSpc>
                <a:buFont typeface="Arial"/>
                <a:buChar char="•"/>
              </a:pPr>
              <a:r>
                <a:rPr lang="en-US" sz="2000" dirty="0" err="1"/>
                <a:t>Fasta</a:t>
              </a:r>
              <a:r>
                <a:rPr lang="en-US" sz="2000" dirty="0"/>
                <a:t> sequence</a:t>
              </a:r>
            </a:p>
            <a:p>
              <a:pPr marL="285750" indent="-285750">
                <a:lnSpc>
                  <a:spcPct val="150000"/>
                </a:lnSpc>
                <a:buFont typeface="Arial"/>
                <a:buChar char="•"/>
              </a:pPr>
              <a:r>
                <a:rPr lang="en-US" sz="2000" dirty="0"/>
                <a:t>(XYZ) Coordinates </a:t>
              </a:r>
            </a:p>
            <a:p>
              <a:pPr marL="285750" indent="-285750">
                <a:lnSpc>
                  <a:spcPct val="150000"/>
                </a:lnSpc>
                <a:buFont typeface="Arial"/>
                <a:buChar char="•"/>
              </a:pPr>
              <a:r>
                <a:rPr lang="en-US" sz="2000" dirty="0"/>
                <a:t>R</a:t>
              </a:r>
              <a:r>
                <a:rPr lang="en-US" altLang="zh-CN" sz="2000" dirty="0"/>
                <a:t>esolution</a:t>
              </a:r>
            </a:p>
            <a:p>
              <a:pPr marL="285750" indent="-285750">
                <a:lnSpc>
                  <a:spcPct val="150000"/>
                </a:lnSpc>
                <a:buFont typeface="Arial"/>
                <a:buChar char="•"/>
              </a:pPr>
              <a:r>
                <a:rPr lang="en-US" sz="2000" dirty="0"/>
                <a:t>Atomic displacement parameter (ADP, or B-factor)</a:t>
              </a:r>
            </a:p>
            <a:p>
              <a:pPr marL="285750" indent="-285750">
                <a:lnSpc>
                  <a:spcPct val="150000"/>
                </a:lnSpc>
                <a:buFont typeface="Arial"/>
                <a:buChar char="•"/>
              </a:pPr>
              <a:r>
                <a:rPr lang="en-US" sz="2000" dirty="0"/>
                <a:t>Occupancy</a:t>
              </a:r>
            </a:p>
            <a:p>
              <a:pPr marL="285750" indent="-285750">
                <a:lnSpc>
                  <a:spcPct val="150000"/>
                </a:lnSpc>
                <a:buFont typeface="Arial"/>
                <a:buChar char="•"/>
              </a:pPr>
              <a:r>
                <a:rPr lang="en-US" sz="2000" dirty="0"/>
                <a:t>Structural Factors</a:t>
              </a:r>
            </a:p>
            <a:p>
              <a:pPr marL="285750" indent="-285750">
                <a:lnSpc>
                  <a:spcPct val="150000"/>
                </a:lnSpc>
                <a:buFont typeface="Arial"/>
                <a:buChar char="•"/>
              </a:pPr>
              <a:r>
                <a:rPr lang="en-US" sz="2000" dirty="0"/>
                <a:t>Electron density </a:t>
              </a:r>
            </a:p>
            <a:p>
              <a:pPr marL="285750" indent="-285750">
                <a:lnSpc>
                  <a:spcPct val="150000"/>
                </a:lnSpc>
                <a:buFont typeface="Arial"/>
                <a:buChar char="•"/>
              </a:pPr>
              <a:r>
                <a:rPr lang="en-US" sz="2000" dirty="0"/>
                <a:t>… …</a:t>
              </a:r>
            </a:p>
          </p:txBody>
        </p:sp>
      </p:grpSp>
      <p:sp>
        <p:nvSpPr>
          <p:cNvPr id="16" name="TextBox 15">
            <a:extLst>
              <a:ext uri="{FF2B5EF4-FFF2-40B4-BE49-F238E27FC236}">
                <a16:creationId xmlns:a16="http://schemas.microsoft.com/office/drawing/2014/main" id="{906B4A68-D60A-5842-AA3E-B12126CEF2E1}"/>
              </a:ext>
            </a:extLst>
          </p:cNvPr>
          <p:cNvSpPr txBox="1"/>
          <p:nvPr/>
        </p:nvSpPr>
        <p:spPr>
          <a:xfrm>
            <a:off x="1770775" y="1071815"/>
            <a:ext cx="1528303" cy="369332"/>
          </a:xfrm>
          <a:prstGeom prst="rect">
            <a:avLst/>
          </a:prstGeom>
          <a:noFill/>
        </p:spPr>
        <p:txBody>
          <a:bodyPr wrap="none" rtlCol="0">
            <a:spAutoFit/>
          </a:bodyPr>
          <a:lstStyle/>
          <a:p>
            <a:r>
              <a:rPr lang="en-US" b="1" i="1" dirty="0" err="1"/>
              <a:t>www.rcsb.org</a:t>
            </a:r>
            <a:endParaRPr lang="en-US" b="1" i="1" dirty="0"/>
          </a:p>
        </p:txBody>
      </p:sp>
    </p:spTree>
    <p:extLst>
      <p:ext uri="{BB962C8B-B14F-4D97-AF65-F5344CB8AC3E}">
        <p14:creationId xmlns:p14="http://schemas.microsoft.com/office/powerpoint/2010/main" val="165676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D3AC4-820E-C748-A960-3A90C14144D8}"/>
              </a:ext>
            </a:extLst>
          </p:cNvPr>
          <p:cNvSpPr txBox="1"/>
          <p:nvPr/>
        </p:nvSpPr>
        <p:spPr>
          <a:xfrm>
            <a:off x="325792" y="197524"/>
            <a:ext cx="1588897"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Summary</a:t>
            </a:r>
          </a:p>
        </p:txBody>
      </p:sp>
      <p:sp>
        <p:nvSpPr>
          <p:cNvPr id="5" name="TextBox 4">
            <a:extLst>
              <a:ext uri="{FF2B5EF4-FFF2-40B4-BE49-F238E27FC236}">
                <a16:creationId xmlns:a16="http://schemas.microsoft.com/office/drawing/2014/main" id="{24F1648C-B36B-304E-B099-79668F798C62}"/>
              </a:ext>
            </a:extLst>
          </p:cNvPr>
          <p:cNvSpPr txBox="1"/>
          <p:nvPr/>
        </p:nvSpPr>
        <p:spPr>
          <a:xfrm>
            <a:off x="937547" y="1493134"/>
            <a:ext cx="10440367"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VMD (visual molecular dynamics) is a useful tool to visualize molecular structures, analyze molecular dynamics simulation trajectories and generate structural pictures or movies</a:t>
            </a: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Protein (intrinsic) disorder persist in all sequenced organisms and the intrinsically disordered proteins often play essential roles in the cell</a:t>
            </a: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To understand functions, we need to understand structural dynamics and interactions</a:t>
            </a:r>
          </a:p>
        </p:txBody>
      </p:sp>
    </p:spTree>
    <p:extLst>
      <p:ext uri="{BB962C8B-B14F-4D97-AF65-F5344CB8AC3E}">
        <p14:creationId xmlns:p14="http://schemas.microsoft.com/office/powerpoint/2010/main" val="3675447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BE3D62-AF11-0B40-B371-0DA6A3F02735}"/>
              </a:ext>
            </a:extLst>
          </p:cNvPr>
          <p:cNvSpPr txBox="1"/>
          <p:nvPr/>
        </p:nvSpPr>
        <p:spPr>
          <a:xfrm>
            <a:off x="325792" y="197524"/>
            <a:ext cx="1758815" cy="461665"/>
          </a:xfrm>
          <a:prstGeom prst="rect">
            <a:avLst/>
          </a:prstGeom>
          <a:noFill/>
        </p:spPr>
        <p:txBody>
          <a:bodyPr wrap="none" rtlCol="0">
            <a:spAutoFit/>
          </a:bodyPr>
          <a:lstStyle/>
          <a:p>
            <a:r>
              <a:rPr lang="en-US" sz="2400" b="1" i="1" dirty="0">
                <a:latin typeface="Arial" panose="020B0604020202020204" pitchFamily="34" charset="0"/>
                <a:cs typeface="Arial" panose="020B0604020202020204" pitchFamily="34" charset="0"/>
              </a:rPr>
              <a:t>Homework</a:t>
            </a:r>
          </a:p>
        </p:txBody>
      </p:sp>
      <p:sp>
        <p:nvSpPr>
          <p:cNvPr id="5" name="TextBox 4">
            <a:extLst>
              <a:ext uri="{FF2B5EF4-FFF2-40B4-BE49-F238E27FC236}">
                <a16:creationId xmlns:a16="http://schemas.microsoft.com/office/drawing/2014/main" id="{06C720DE-9DB1-1445-95E6-D41F18724BE0}"/>
              </a:ext>
            </a:extLst>
          </p:cNvPr>
          <p:cNvSpPr txBox="1"/>
          <p:nvPr/>
        </p:nvSpPr>
        <p:spPr>
          <a:xfrm>
            <a:off x="1205199" y="925975"/>
            <a:ext cx="10485232" cy="2677656"/>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Visualize the structure of HSP26, PDB code: 2H50 --- this small heat-shock protein forms a dimer, then the dimer further forms multimers: </a:t>
            </a:r>
          </a:p>
          <a:p>
            <a:pPr marL="514350" indent="-514350">
              <a:buFont typeface="+mj-lt"/>
              <a:buAutoNum type="arabicPeriod"/>
            </a:pPr>
            <a:r>
              <a:rPr lang="en-US" sz="2800" dirty="0">
                <a:latin typeface="Arial" panose="020B0604020202020204" pitchFamily="34" charset="0"/>
                <a:cs typeface="Arial" panose="020B0604020202020204" pitchFamily="34" charset="0"/>
              </a:rPr>
              <a:t>Use </a:t>
            </a:r>
            <a:r>
              <a:rPr lang="en-US" sz="2800" dirty="0" err="1">
                <a:latin typeface="Arial" panose="020B0604020202020204" pitchFamily="34" charset="0"/>
                <a:cs typeface="Arial" panose="020B0604020202020204" pitchFamily="34" charset="0"/>
              </a:rPr>
              <a:t>PDBsum</a:t>
            </a:r>
            <a:r>
              <a:rPr lang="en-US" sz="2800" dirty="0">
                <a:latin typeface="Arial" panose="020B0604020202020204" pitchFamily="34" charset="0"/>
                <a:cs typeface="Arial" panose="020B0604020202020204" pitchFamily="34" charset="0"/>
              </a:rPr>
              <a:t> to analyze the Ramachandran plot of this protein</a:t>
            </a:r>
          </a:p>
          <a:p>
            <a:pPr marL="514350" indent="-514350">
              <a:buFont typeface="+mj-lt"/>
              <a:buAutoNum type="arabicPeriod"/>
            </a:pPr>
            <a:r>
              <a:rPr lang="en-US" sz="2800" dirty="0">
                <a:latin typeface="Arial" panose="020B0604020202020204" pitchFamily="34" charset="0"/>
                <a:cs typeface="Arial" panose="020B0604020202020204" pitchFamily="34" charset="0"/>
              </a:rPr>
              <a:t>Plot one of the dimer (hint: chain A and B) using VMD</a:t>
            </a:r>
          </a:p>
        </p:txBody>
      </p:sp>
      <p:pic>
        <p:nvPicPr>
          <p:cNvPr id="7" name="Picture 6">
            <a:extLst>
              <a:ext uri="{FF2B5EF4-FFF2-40B4-BE49-F238E27FC236}">
                <a16:creationId xmlns:a16="http://schemas.microsoft.com/office/drawing/2014/main" id="{4C9821C4-DC02-9942-87B8-83D2C9AD1835}"/>
              </a:ext>
            </a:extLst>
          </p:cNvPr>
          <p:cNvPicPr>
            <a:picLocks noChangeAspect="1"/>
          </p:cNvPicPr>
          <p:nvPr/>
        </p:nvPicPr>
        <p:blipFill>
          <a:blip r:embed="rId2"/>
          <a:stretch>
            <a:fillRect/>
          </a:stretch>
        </p:blipFill>
        <p:spPr>
          <a:xfrm>
            <a:off x="733465" y="4089962"/>
            <a:ext cx="3790011" cy="2060667"/>
          </a:xfrm>
          <a:prstGeom prst="rect">
            <a:avLst/>
          </a:prstGeom>
        </p:spPr>
      </p:pic>
      <p:pic>
        <p:nvPicPr>
          <p:cNvPr id="9" name="Picture 8">
            <a:extLst>
              <a:ext uri="{FF2B5EF4-FFF2-40B4-BE49-F238E27FC236}">
                <a16:creationId xmlns:a16="http://schemas.microsoft.com/office/drawing/2014/main" id="{EF4C563E-8A63-634A-9391-954DACECBAF1}"/>
              </a:ext>
            </a:extLst>
          </p:cNvPr>
          <p:cNvPicPr>
            <a:picLocks noChangeAspect="1"/>
          </p:cNvPicPr>
          <p:nvPr/>
        </p:nvPicPr>
        <p:blipFill>
          <a:blip r:embed="rId3"/>
          <a:stretch>
            <a:fillRect/>
          </a:stretch>
        </p:blipFill>
        <p:spPr>
          <a:xfrm>
            <a:off x="4764429" y="4089962"/>
            <a:ext cx="3077015" cy="2060667"/>
          </a:xfrm>
          <a:prstGeom prst="rect">
            <a:avLst/>
          </a:prstGeom>
        </p:spPr>
      </p:pic>
      <p:pic>
        <p:nvPicPr>
          <p:cNvPr id="11" name="Picture 10">
            <a:extLst>
              <a:ext uri="{FF2B5EF4-FFF2-40B4-BE49-F238E27FC236}">
                <a16:creationId xmlns:a16="http://schemas.microsoft.com/office/drawing/2014/main" id="{DBF66497-0BA6-AA41-8FEF-71D49CD54A1A}"/>
              </a:ext>
            </a:extLst>
          </p:cNvPr>
          <p:cNvPicPr>
            <a:picLocks noChangeAspect="1"/>
          </p:cNvPicPr>
          <p:nvPr/>
        </p:nvPicPr>
        <p:blipFill>
          <a:blip r:embed="rId4"/>
          <a:stretch>
            <a:fillRect/>
          </a:stretch>
        </p:blipFill>
        <p:spPr>
          <a:xfrm>
            <a:off x="8334897" y="3994711"/>
            <a:ext cx="3017354" cy="2251167"/>
          </a:xfrm>
          <a:prstGeom prst="rect">
            <a:avLst/>
          </a:prstGeom>
        </p:spPr>
      </p:pic>
    </p:spTree>
    <p:extLst>
      <p:ext uri="{BB962C8B-B14F-4D97-AF65-F5344CB8AC3E}">
        <p14:creationId xmlns:p14="http://schemas.microsoft.com/office/powerpoint/2010/main" val="27963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625E1B-610A-1148-B9B9-F2EC1ED706CB}"/>
              </a:ext>
            </a:extLst>
          </p:cNvPr>
          <p:cNvSpPr txBox="1"/>
          <p:nvPr/>
        </p:nvSpPr>
        <p:spPr>
          <a:xfrm>
            <a:off x="322730" y="259976"/>
            <a:ext cx="824360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Go to </a:t>
            </a:r>
            <a:r>
              <a:rPr lang="en-US" sz="2400" dirty="0">
                <a:latin typeface="Arial" panose="020B0604020202020204" pitchFamily="34" charset="0"/>
                <a:cs typeface="Arial" panose="020B0604020202020204" pitchFamily="34" charset="0"/>
                <a:hlinkClick r:id="rId2"/>
              </a:rPr>
              <a:t>www.rcsb.org</a:t>
            </a:r>
            <a:r>
              <a:rPr lang="en-US" sz="2400" dirty="0">
                <a:latin typeface="Arial" panose="020B0604020202020204" pitchFamily="34" charset="0"/>
                <a:cs typeface="Arial" panose="020B0604020202020204" pitchFamily="34" charset="0"/>
              </a:rPr>
              <a:t>, and search for a protein (entry “1ooa”)</a:t>
            </a:r>
          </a:p>
        </p:txBody>
      </p:sp>
      <p:pic>
        <p:nvPicPr>
          <p:cNvPr id="6" name="Picture 5">
            <a:extLst>
              <a:ext uri="{FF2B5EF4-FFF2-40B4-BE49-F238E27FC236}">
                <a16:creationId xmlns:a16="http://schemas.microsoft.com/office/drawing/2014/main" id="{59DD13BD-BED4-BE4D-8E6C-003BC5AE1897}"/>
              </a:ext>
            </a:extLst>
          </p:cNvPr>
          <p:cNvPicPr>
            <a:picLocks noChangeAspect="1"/>
          </p:cNvPicPr>
          <p:nvPr/>
        </p:nvPicPr>
        <p:blipFill>
          <a:blip r:embed="rId3"/>
          <a:stretch>
            <a:fillRect/>
          </a:stretch>
        </p:blipFill>
        <p:spPr>
          <a:xfrm>
            <a:off x="322730" y="1107633"/>
            <a:ext cx="11536062" cy="4800108"/>
          </a:xfrm>
          <a:prstGeom prst="rect">
            <a:avLst/>
          </a:prstGeom>
        </p:spPr>
      </p:pic>
      <p:sp>
        <p:nvSpPr>
          <p:cNvPr id="7" name="TextBox 6">
            <a:extLst>
              <a:ext uri="{FF2B5EF4-FFF2-40B4-BE49-F238E27FC236}">
                <a16:creationId xmlns:a16="http://schemas.microsoft.com/office/drawing/2014/main" id="{252F2946-F625-4840-8105-B90C5832BEE8}"/>
              </a:ext>
            </a:extLst>
          </p:cNvPr>
          <p:cNvSpPr txBox="1"/>
          <p:nvPr/>
        </p:nvSpPr>
        <p:spPr>
          <a:xfrm>
            <a:off x="322730" y="6293733"/>
            <a:ext cx="4460067" cy="369332"/>
          </a:xfrm>
          <a:prstGeom prst="rect">
            <a:avLst/>
          </a:prstGeom>
          <a:noFill/>
        </p:spPr>
        <p:txBody>
          <a:bodyPr wrap="none" rtlCol="0">
            <a:spAutoFit/>
          </a:bodyPr>
          <a:lstStyle/>
          <a:p>
            <a:r>
              <a:rPr lang="en-US" dirty="0"/>
              <a:t># Let’s dig in the website and find more info #</a:t>
            </a:r>
          </a:p>
        </p:txBody>
      </p:sp>
    </p:spTree>
    <p:extLst>
      <p:ext uri="{BB962C8B-B14F-4D97-AF65-F5344CB8AC3E}">
        <p14:creationId xmlns:p14="http://schemas.microsoft.com/office/powerpoint/2010/main" val="348182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6468F-C096-CE42-9B3A-F658B771CDC2}"/>
              </a:ext>
            </a:extLst>
          </p:cNvPr>
          <p:cNvSpPr txBox="1"/>
          <p:nvPr/>
        </p:nvSpPr>
        <p:spPr>
          <a:xfrm>
            <a:off x="259976" y="392721"/>
            <a:ext cx="287129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1. </a:t>
            </a:r>
            <a:r>
              <a:rPr lang="en-US" sz="2400" dirty="0" err="1">
                <a:latin typeface="Arial" panose="020B0604020202020204" pitchFamily="34" charset="0"/>
                <a:cs typeface="Arial" panose="020B0604020202020204" pitchFamily="34" charset="0"/>
              </a:rPr>
              <a:t>Fasta</a:t>
            </a:r>
            <a:r>
              <a:rPr lang="en-US" sz="2400" dirty="0">
                <a:latin typeface="Arial" panose="020B0604020202020204" pitchFamily="34" charset="0"/>
                <a:cs typeface="Arial" panose="020B0604020202020204" pitchFamily="34" charset="0"/>
              </a:rPr>
              <a:t> sequences</a:t>
            </a:r>
          </a:p>
        </p:txBody>
      </p:sp>
      <p:sp>
        <p:nvSpPr>
          <p:cNvPr id="5" name="Rectangle 4">
            <a:extLst>
              <a:ext uri="{FF2B5EF4-FFF2-40B4-BE49-F238E27FC236}">
                <a16:creationId xmlns:a16="http://schemas.microsoft.com/office/drawing/2014/main" id="{F596C2F2-C9F7-4C4D-905A-7C48D525BDD3}"/>
              </a:ext>
            </a:extLst>
          </p:cNvPr>
          <p:cNvSpPr/>
          <p:nvPr/>
        </p:nvSpPr>
        <p:spPr>
          <a:xfrm>
            <a:off x="600634" y="917139"/>
            <a:ext cx="9977720" cy="1569660"/>
          </a:xfrm>
          <a:prstGeom prst="rect">
            <a:avLst/>
          </a:prstGeom>
        </p:spPr>
        <p:txBody>
          <a:bodyPr wrap="square">
            <a:spAutoFit/>
          </a:bodyPr>
          <a:lstStyle/>
          <a:p>
            <a:r>
              <a:rPr lang="en-US" sz="1600" dirty="0">
                <a:latin typeface="Courier" pitchFamily="2" charset="0"/>
              </a:rPr>
              <a:t>&gt;1OOA:A|PDBID|CHAIN|SEQUENCE GGPYLQILEQPKQRGFRFRYVCEGPSHGGLPGASSEKNKKSYPQVKICNYVGPAKVIVQLVTNGKNIHLHAHSLVGKHCE DGVCTVTAGPKDMVVGFANLGILHVTKKKVFETLEARMTEACIRGYNPGLLVHSDLAYLQAEGGGDRQLTDREKEIIRQA AVQQTKEMDLSVVRLMFTAFLPDSTGSFTRRLEPVVSDAIYDSKAPNASNLKIVRMDRTAGCVTGGEEIYLLCDKVQKDD IQIRFYEEEENGGVWEGFGDFSPTDVHRQFAIVFKTPKYKDVNITKPASVFVQLRRKSDLETSEPKPFLYYPEIKDKEEV QRKRQK</a:t>
            </a:r>
          </a:p>
        </p:txBody>
      </p:sp>
      <p:pic>
        <p:nvPicPr>
          <p:cNvPr id="8" name="Picture 7">
            <a:extLst>
              <a:ext uri="{FF2B5EF4-FFF2-40B4-BE49-F238E27FC236}">
                <a16:creationId xmlns:a16="http://schemas.microsoft.com/office/drawing/2014/main" id="{E25B824B-1756-9C41-8A85-2664F824B71A}"/>
              </a:ext>
            </a:extLst>
          </p:cNvPr>
          <p:cNvPicPr>
            <a:picLocks noChangeAspect="1"/>
          </p:cNvPicPr>
          <p:nvPr/>
        </p:nvPicPr>
        <p:blipFill>
          <a:blip r:embed="rId2"/>
          <a:stretch>
            <a:fillRect/>
          </a:stretch>
        </p:blipFill>
        <p:spPr>
          <a:xfrm>
            <a:off x="6651201" y="2442189"/>
            <a:ext cx="852258" cy="874227"/>
          </a:xfrm>
          <a:prstGeom prst="rect">
            <a:avLst/>
          </a:prstGeom>
        </p:spPr>
      </p:pic>
      <p:sp>
        <p:nvSpPr>
          <p:cNvPr id="9" name="TextBox 8">
            <a:extLst>
              <a:ext uri="{FF2B5EF4-FFF2-40B4-BE49-F238E27FC236}">
                <a16:creationId xmlns:a16="http://schemas.microsoft.com/office/drawing/2014/main" id="{7A1DA8AD-1192-B44F-8045-1BE2EEA9B684}"/>
              </a:ext>
            </a:extLst>
          </p:cNvPr>
          <p:cNvSpPr txBox="1"/>
          <p:nvPr/>
        </p:nvSpPr>
        <p:spPr>
          <a:xfrm>
            <a:off x="600634" y="2806166"/>
            <a:ext cx="6050567" cy="369332"/>
          </a:xfrm>
          <a:prstGeom prst="rect">
            <a:avLst/>
          </a:prstGeom>
          <a:noFill/>
        </p:spPr>
        <p:txBody>
          <a:bodyPr wrap="none" rtlCol="0">
            <a:spAutoFit/>
          </a:bodyPr>
          <a:lstStyle/>
          <a:p>
            <a:r>
              <a:rPr lang="en-US" dirty="0"/>
              <a:t>First line is the annotations starting with a ”great-than” symbol</a:t>
            </a:r>
          </a:p>
        </p:txBody>
      </p:sp>
      <p:sp>
        <p:nvSpPr>
          <p:cNvPr id="10" name="TextBox 9">
            <a:extLst>
              <a:ext uri="{FF2B5EF4-FFF2-40B4-BE49-F238E27FC236}">
                <a16:creationId xmlns:a16="http://schemas.microsoft.com/office/drawing/2014/main" id="{B6D0CF66-E22E-FC4D-A2EA-76318FCC0BF4}"/>
              </a:ext>
            </a:extLst>
          </p:cNvPr>
          <p:cNvSpPr txBox="1"/>
          <p:nvPr/>
        </p:nvSpPr>
        <p:spPr>
          <a:xfrm>
            <a:off x="7882360" y="2667666"/>
            <a:ext cx="3970116" cy="646331"/>
          </a:xfrm>
          <a:prstGeom prst="rect">
            <a:avLst/>
          </a:prstGeom>
          <a:noFill/>
        </p:spPr>
        <p:txBody>
          <a:bodyPr wrap="square" rtlCol="0">
            <a:spAutoFit/>
          </a:bodyPr>
          <a:lstStyle/>
          <a:p>
            <a:r>
              <a:rPr lang="en-US" dirty="0"/>
              <a:t>Note that in proteomes, an ORF usually starts with “M” and ends with “*”</a:t>
            </a:r>
          </a:p>
        </p:txBody>
      </p:sp>
      <p:grpSp>
        <p:nvGrpSpPr>
          <p:cNvPr id="13" name="Group 12">
            <a:extLst>
              <a:ext uri="{FF2B5EF4-FFF2-40B4-BE49-F238E27FC236}">
                <a16:creationId xmlns:a16="http://schemas.microsoft.com/office/drawing/2014/main" id="{97A75CDA-D01E-C24A-9252-0EDFF31006EA}"/>
              </a:ext>
            </a:extLst>
          </p:cNvPr>
          <p:cNvGrpSpPr/>
          <p:nvPr/>
        </p:nvGrpSpPr>
        <p:grpSpPr>
          <a:xfrm>
            <a:off x="259976" y="3494865"/>
            <a:ext cx="10469756" cy="2825308"/>
            <a:chOff x="259976" y="3494865"/>
            <a:chExt cx="10469756" cy="2825308"/>
          </a:xfrm>
        </p:grpSpPr>
        <p:sp>
          <p:nvSpPr>
            <p:cNvPr id="11" name="TextBox 10">
              <a:extLst>
                <a:ext uri="{FF2B5EF4-FFF2-40B4-BE49-F238E27FC236}">
                  <a16:creationId xmlns:a16="http://schemas.microsoft.com/office/drawing/2014/main" id="{181FE69F-57E2-B643-987E-ADAACDF765D4}"/>
                </a:ext>
              </a:extLst>
            </p:cNvPr>
            <p:cNvSpPr txBox="1"/>
            <p:nvPr/>
          </p:nvSpPr>
          <p:spPr>
            <a:xfrm>
              <a:off x="259976" y="3494865"/>
              <a:ext cx="218842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2. Coordinates</a:t>
              </a:r>
            </a:p>
          </p:txBody>
        </p:sp>
        <p:sp>
          <p:nvSpPr>
            <p:cNvPr id="12" name="Rectangle 11">
              <a:extLst>
                <a:ext uri="{FF2B5EF4-FFF2-40B4-BE49-F238E27FC236}">
                  <a16:creationId xmlns:a16="http://schemas.microsoft.com/office/drawing/2014/main" id="{D33174F5-1E51-864F-AE42-07E6BB398C6D}"/>
                </a:ext>
              </a:extLst>
            </p:cNvPr>
            <p:cNvSpPr/>
            <p:nvPr/>
          </p:nvSpPr>
          <p:spPr>
            <a:xfrm>
              <a:off x="600634" y="4011849"/>
              <a:ext cx="10129098" cy="2308324"/>
            </a:xfrm>
            <a:prstGeom prst="rect">
              <a:avLst/>
            </a:prstGeom>
          </p:spPr>
          <p:txBody>
            <a:bodyPr wrap="square">
              <a:spAutoFit/>
            </a:bodyPr>
            <a:lstStyle/>
            <a:p>
              <a:r>
                <a:rPr lang="en-US" sz="1600" dirty="0">
                  <a:latin typeface="Courier" pitchFamily="2" charset="0"/>
                </a:rPr>
                <a:t>         1         2         3         4         5         6         7         8</a:t>
              </a:r>
            </a:p>
            <a:p>
              <a:r>
                <a:rPr lang="en-US" sz="1600" dirty="0">
                  <a:latin typeface="Courier" pitchFamily="2" charset="0"/>
                </a:rPr>
                <a:t>12345678901234567890123456789012345678901234567890123456789012345678901234567890</a:t>
              </a:r>
            </a:p>
            <a:p>
              <a:r>
                <a:rPr lang="en-US" sz="1600" dirty="0">
                  <a:latin typeface="Courier" pitchFamily="2" charset="0"/>
                </a:rPr>
                <a:t>MODEL        1</a:t>
              </a:r>
            </a:p>
            <a:p>
              <a:r>
                <a:rPr lang="en-US" sz="1600" dirty="0">
                  <a:latin typeface="Courier" pitchFamily="2" charset="0"/>
                </a:rPr>
                <a:t>ATOM      1  O5'   C C   1       2.795 -15.317  21.874  1.00128.97           O</a:t>
              </a:r>
            </a:p>
            <a:p>
              <a:r>
                <a:rPr lang="en-US" sz="1600" dirty="0">
                  <a:latin typeface="Courier" pitchFamily="2" charset="0"/>
                </a:rPr>
                <a:t>ATOM      2  C5'   C C   1       3.850 -15.047  22.799  1.00134.17           C </a:t>
              </a:r>
            </a:p>
            <a:p>
              <a:r>
                <a:rPr lang="en-US" sz="1600" dirty="0">
                  <a:latin typeface="Courier" pitchFamily="2" charset="0"/>
                </a:rPr>
                <a:t>… …</a:t>
              </a:r>
            </a:p>
            <a:p>
              <a:r>
                <a:rPr lang="en-US" sz="1600" dirty="0">
                  <a:latin typeface="Courier" pitchFamily="2" charset="0"/>
                </a:rPr>
                <a:t>TER    6152      GLU B 350                                                      </a:t>
              </a:r>
            </a:p>
            <a:p>
              <a:r>
                <a:rPr lang="en-US" sz="1600" dirty="0">
                  <a:latin typeface="Courier" pitchFamily="2" charset="0"/>
                </a:rPr>
                <a:t>HETATM 6153  O   HOH C 408      15.555 -31.413   8.111  1.00 27.47           O </a:t>
              </a:r>
            </a:p>
            <a:p>
              <a:r>
                <a:rPr lang="en-US" sz="1600" dirty="0">
                  <a:latin typeface="Courier" pitchFamily="2" charset="0"/>
                </a:rPr>
                <a:t>… …</a:t>
              </a:r>
            </a:p>
          </p:txBody>
        </p:sp>
      </p:grpSp>
      <p:sp>
        <p:nvSpPr>
          <p:cNvPr id="14" name="TextBox 13">
            <a:extLst>
              <a:ext uri="{FF2B5EF4-FFF2-40B4-BE49-F238E27FC236}">
                <a16:creationId xmlns:a16="http://schemas.microsoft.com/office/drawing/2014/main" id="{1B7352FC-5B49-4B47-944D-BCD2371B141C}"/>
              </a:ext>
            </a:extLst>
          </p:cNvPr>
          <p:cNvSpPr txBox="1"/>
          <p:nvPr/>
        </p:nvSpPr>
        <p:spPr>
          <a:xfrm>
            <a:off x="4884516" y="6135507"/>
            <a:ext cx="290464" cy="369332"/>
          </a:xfrm>
          <a:prstGeom prst="rect">
            <a:avLst/>
          </a:prstGeom>
          <a:noFill/>
        </p:spPr>
        <p:txBody>
          <a:bodyPr wrap="none" rtlCol="0">
            <a:spAutoFit/>
          </a:bodyPr>
          <a:lstStyle/>
          <a:p>
            <a:r>
              <a:rPr lang="en-US" b="1" dirty="0">
                <a:solidFill>
                  <a:srgbClr val="FF0000"/>
                </a:solidFill>
              </a:rPr>
              <a:t>x</a:t>
            </a:r>
          </a:p>
        </p:txBody>
      </p:sp>
      <p:sp>
        <p:nvSpPr>
          <p:cNvPr id="15" name="TextBox 14">
            <a:extLst>
              <a:ext uri="{FF2B5EF4-FFF2-40B4-BE49-F238E27FC236}">
                <a16:creationId xmlns:a16="http://schemas.microsoft.com/office/drawing/2014/main" id="{A96EBA1F-6F60-3340-B7A7-F5C36DE81BBD}"/>
              </a:ext>
            </a:extLst>
          </p:cNvPr>
          <p:cNvSpPr txBox="1"/>
          <p:nvPr/>
        </p:nvSpPr>
        <p:spPr>
          <a:xfrm>
            <a:off x="5688333" y="6133348"/>
            <a:ext cx="293670" cy="369332"/>
          </a:xfrm>
          <a:prstGeom prst="rect">
            <a:avLst/>
          </a:prstGeom>
          <a:noFill/>
        </p:spPr>
        <p:txBody>
          <a:bodyPr wrap="none" rtlCol="0">
            <a:spAutoFit/>
          </a:bodyPr>
          <a:lstStyle/>
          <a:p>
            <a:r>
              <a:rPr lang="en-US" b="1" dirty="0">
                <a:solidFill>
                  <a:srgbClr val="FF0000"/>
                </a:solidFill>
              </a:rPr>
              <a:t>y</a:t>
            </a:r>
          </a:p>
        </p:txBody>
      </p:sp>
      <p:sp>
        <p:nvSpPr>
          <p:cNvPr id="16" name="TextBox 15">
            <a:extLst>
              <a:ext uri="{FF2B5EF4-FFF2-40B4-BE49-F238E27FC236}">
                <a16:creationId xmlns:a16="http://schemas.microsoft.com/office/drawing/2014/main" id="{86871FE3-70F6-ED48-89A3-736A09B00CAD}"/>
              </a:ext>
            </a:extLst>
          </p:cNvPr>
          <p:cNvSpPr txBox="1"/>
          <p:nvPr/>
        </p:nvSpPr>
        <p:spPr>
          <a:xfrm>
            <a:off x="6674351" y="6135507"/>
            <a:ext cx="276038" cy="369332"/>
          </a:xfrm>
          <a:prstGeom prst="rect">
            <a:avLst/>
          </a:prstGeom>
          <a:noFill/>
        </p:spPr>
        <p:txBody>
          <a:bodyPr wrap="none" rtlCol="0">
            <a:spAutoFit/>
          </a:bodyPr>
          <a:lstStyle/>
          <a:p>
            <a:r>
              <a:rPr lang="en-US" b="1" dirty="0">
                <a:solidFill>
                  <a:srgbClr val="FF0000"/>
                </a:solidFill>
              </a:rPr>
              <a:t>z</a:t>
            </a:r>
          </a:p>
        </p:txBody>
      </p:sp>
    </p:spTree>
    <p:extLst>
      <p:ext uri="{BB962C8B-B14F-4D97-AF65-F5344CB8AC3E}">
        <p14:creationId xmlns:p14="http://schemas.microsoft.com/office/powerpoint/2010/main" val="36143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8B5DC0-4E3D-4044-9E40-762934B9437C}"/>
              </a:ext>
            </a:extLst>
          </p:cNvPr>
          <p:cNvSpPr txBox="1"/>
          <p:nvPr/>
        </p:nvSpPr>
        <p:spPr>
          <a:xfrm>
            <a:off x="289366" y="219919"/>
            <a:ext cx="11702006" cy="2123658"/>
          </a:xfrm>
          <a:prstGeom prst="rect">
            <a:avLst/>
          </a:prstGeom>
          <a:noFill/>
        </p:spPr>
        <p:txBody>
          <a:bodyPr wrap="square" rtlCol="0">
            <a:spAutoFit/>
          </a:bodyPr>
          <a:lstStyle/>
          <a:p>
            <a:pPr algn="just"/>
            <a:r>
              <a:rPr lang="en-US" sz="2400" b="1" dirty="0">
                <a:latin typeface="Arial" panose="020B0604020202020204" pitchFamily="34" charset="0"/>
                <a:cs typeface="Arial" panose="020B0604020202020204" pitchFamily="34" charset="0"/>
              </a:rPr>
              <a:t>VMD</a:t>
            </a:r>
            <a:r>
              <a:rPr lang="en-US" dirty="0"/>
              <a:t> </a:t>
            </a:r>
            <a:r>
              <a:rPr lang="en-US" sz="2400" dirty="0">
                <a:latin typeface="Times New Roman" panose="02020603050405020304" pitchFamily="18" charset="0"/>
                <a:cs typeface="Times New Roman" panose="02020603050405020304" pitchFamily="18" charset="0"/>
              </a:rPr>
              <a:t>(visual molecular dynamics)</a:t>
            </a:r>
            <a:r>
              <a:rPr lang="en-US" dirty="0"/>
              <a:t> </a:t>
            </a:r>
            <a:r>
              <a:rPr lang="en-US" i="1" dirty="0">
                <a:latin typeface="Times New Roman" panose="02020603050405020304" pitchFamily="18" charset="0"/>
                <a:cs typeface="Times New Roman" panose="02020603050405020304" pitchFamily="18" charset="0"/>
              </a:rPr>
              <a:t>is designed for modeling, visualization, and analysis of biological systems such as proteins, nucleic acids, lipid bilayer assemblies, etc. It may be used to view more general molecules, as VMD can read standard Protein Data Bank (PDB) files and display the contained structure. VMD provides a wide variety of methods for rendering and coloring a molecule: simple points and lines, CPK spheres and cylinders, licorice bonds, backbone tubes and ribbons, cartoon drawings, and others. VMD can be used to animate and analyze the trajectory of a molecular dynamics (MD) simulation. In particular, VMD can act as a graphical front end for an external MD program by displaying and animating a molecule undergoing simulation on a remote computer.</a:t>
            </a:r>
            <a:endParaRPr lang="en-US" b="1"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8438A82-A8D4-EF4B-97E6-774F841725B3}"/>
              </a:ext>
            </a:extLst>
          </p:cNvPr>
          <p:cNvSpPr txBox="1"/>
          <p:nvPr/>
        </p:nvSpPr>
        <p:spPr>
          <a:xfrm>
            <a:off x="289366" y="2766349"/>
            <a:ext cx="8182048" cy="2308324"/>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We will use VMD:</a:t>
            </a:r>
          </a:p>
          <a:p>
            <a:pPr marL="342900" indent="-342900">
              <a:buAutoNum type="arabicPeriod"/>
            </a:pPr>
            <a:r>
              <a:rPr lang="en-US" sz="2400" dirty="0">
                <a:latin typeface="Arial" panose="020B0604020202020204" pitchFamily="34" charset="0"/>
                <a:cs typeface="Arial" panose="020B0604020202020204" pitchFamily="34" charset="0"/>
              </a:rPr>
              <a:t>Visualize biomolecular structures</a:t>
            </a:r>
          </a:p>
          <a:p>
            <a:pPr marL="342900" indent="-342900">
              <a:buAutoNum type="arabicPeriod"/>
            </a:pPr>
            <a:r>
              <a:rPr lang="en-US" sz="2400" dirty="0">
                <a:latin typeface="Arial" panose="020B0604020202020204" pitchFamily="34" charset="0"/>
                <a:cs typeface="Arial" panose="020B0604020202020204" pitchFamily="34" charset="0"/>
              </a:rPr>
              <a:t>Construct models for MD simulations</a:t>
            </a:r>
          </a:p>
          <a:p>
            <a:pPr marL="342900" indent="-342900">
              <a:buAutoNum type="arabicPeriod"/>
            </a:pPr>
            <a:r>
              <a:rPr lang="en-US" sz="2400" dirty="0">
                <a:latin typeface="Arial" panose="020B0604020202020204" pitchFamily="34" charset="0"/>
                <a:cs typeface="Arial" panose="020B0604020202020204" pitchFamily="34" charset="0"/>
              </a:rPr>
              <a:t>Analyze MD trajectories</a:t>
            </a:r>
          </a:p>
          <a:p>
            <a:pPr marL="342900" indent="-342900">
              <a:buAutoNum type="arabicPeriod"/>
            </a:pPr>
            <a:r>
              <a:rPr lang="en-US" sz="2400" dirty="0">
                <a:latin typeface="Arial" panose="020B0604020202020204" pitchFamily="34" charset="0"/>
                <a:cs typeface="Arial" panose="020B0604020202020204" pitchFamily="34" charset="0"/>
              </a:rPr>
              <a:t>Create structural figures (for publications, proposals </a:t>
            </a:r>
            <a:r>
              <a:rPr lang="en-US" sz="2400" dirty="0" err="1">
                <a:latin typeface="Arial" panose="020B0604020202020204" pitchFamily="34" charset="0"/>
                <a:cs typeface="Arial" panose="020B0604020202020204" pitchFamily="34" charset="0"/>
              </a:rPr>
              <a:t>etc</a:t>
            </a:r>
            <a:r>
              <a:rPr lang="en-US" sz="2400" dirty="0">
                <a:latin typeface="Arial" panose="020B0604020202020204" pitchFamily="34" charset="0"/>
                <a:cs typeface="Arial" panose="020B0604020202020204" pitchFamily="34" charset="0"/>
              </a:rPr>
              <a:t>)</a:t>
            </a:r>
          </a:p>
          <a:p>
            <a:pPr marL="342900" indent="-342900">
              <a:buAutoNum type="arabicPeriod"/>
            </a:pPr>
            <a:r>
              <a:rPr lang="en-US" sz="2400" dirty="0">
                <a:latin typeface="Arial" panose="020B0604020202020204" pitchFamily="34" charset="0"/>
                <a:cs typeface="Arial" panose="020B0604020202020204" pitchFamily="34" charset="0"/>
              </a:rPr>
              <a:t>And more</a:t>
            </a:r>
          </a:p>
        </p:txBody>
      </p:sp>
      <p:pic>
        <p:nvPicPr>
          <p:cNvPr id="7" name="Picture 6">
            <a:extLst>
              <a:ext uri="{FF2B5EF4-FFF2-40B4-BE49-F238E27FC236}">
                <a16:creationId xmlns:a16="http://schemas.microsoft.com/office/drawing/2014/main" id="{269D68E1-9D10-8A43-B1E6-1C8D999D18AD}"/>
              </a:ext>
            </a:extLst>
          </p:cNvPr>
          <p:cNvPicPr>
            <a:picLocks noChangeAspect="1"/>
          </p:cNvPicPr>
          <p:nvPr/>
        </p:nvPicPr>
        <p:blipFill>
          <a:blip r:embed="rId2"/>
          <a:stretch>
            <a:fillRect/>
          </a:stretch>
        </p:blipFill>
        <p:spPr>
          <a:xfrm>
            <a:off x="5878314" y="2394586"/>
            <a:ext cx="2131398" cy="1530838"/>
          </a:xfrm>
          <a:prstGeom prst="rect">
            <a:avLst/>
          </a:prstGeom>
        </p:spPr>
      </p:pic>
      <p:pic>
        <p:nvPicPr>
          <p:cNvPr id="9" name="Picture 8">
            <a:extLst>
              <a:ext uri="{FF2B5EF4-FFF2-40B4-BE49-F238E27FC236}">
                <a16:creationId xmlns:a16="http://schemas.microsoft.com/office/drawing/2014/main" id="{4275198B-DA2B-8043-A937-E5CFE6961557}"/>
              </a:ext>
            </a:extLst>
          </p:cNvPr>
          <p:cNvPicPr>
            <a:picLocks noChangeAspect="1"/>
          </p:cNvPicPr>
          <p:nvPr/>
        </p:nvPicPr>
        <p:blipFill>
          <a:blip r:embed="rId3"/>
          <a:stretch>
            <a:fillRect/>
          </a:stretch>
        </p:blipFill>
        <p:spPr>
          <a:xfrm>
            <a:off x="8507453" y="2766349"/>
            <a:ext cx="3483919" cy="3567981"/>
          </a:xfrm>
          <a:prstGeom prst="rect">
            <a:avLst/>
          </a:prstGeom>
        </p:spPr>
      </p:pic>
      <p:pic>
        <p:nvPicPr>
          <p:cNvPr id="11" name="Picture 10">
            <a:extLst>
              <a:ext uri="{FF2B5EF4-FFF2-40B4-BE49-F238E27FC236}">
                <a16:creationId xmlns:a16="http://schemas.microsoft.com/office/drawing/2014/main" id="{8733C667-CA8A-E444-81C5-27EBEB75F13A}"/>
              </a:ext>
            </a:extLst>
          </p:cNvPr>
          <p:cNvPicPr>
            <a:picLocks noChangeAspect="1"/>
          </p:cNvPicPr>
          <p:nvPr/>
        </p:nvPicPr>
        <p:blipFill rotWithShape="1">
          <a:blip r:embed="rId4"/>
          <a:srcRect t="21543" r="6118" b="6516"/>
          <a:stretch/>
        </p:blipFill>
        <p:spPr>
          <a:xfrm>
            <a:off x="3219690" y="4734045"/>
            <a:ext cx="4292280" cy="1973485"/>
          </a:xfrm>
          <a:prstGeom prst="rect">
            <a:avLst/>
          </a:prstGeom>
        </p:spPr>
      </p:pic>
    </p:spTree>
    <p:extLst>
      <p:ext uri="{BB962C8B-B14F-4D97-AF65-F5344CB8AC3E}">
        <p14:creationId xmlns:p14="http://schemas.microsoft.com/office/powerpoint/2010/main" val="361897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EF5E8-1F57-FE4F-8254-71EC77634FEC}"/>
              </a:ext>
            </a:extLst>
          </p:cNvPr>
          <p:cNvPicPr>
            <a:picLocks noChangeAspect="1"/>
          </p:cNvPicPr>
          <p:nvPr/>
        </p:nvPicPr>
        <p:blipFill>
          <a:blip r:embed="rId2"/>
          <a:stretch>
            <a:fillRect/>
          </a:stretch>
        </p:blipFill>
        <p:spPr>
          <a:xfrm>
            <a:off x="306327" y="160309"/>
            <a:ext cx="3558540" cy="1920240"/>
          </a:xfrm>
          <a:prstGeom prst="rect">
            <a:avLst/>
          </a:prstGeom>
        </p:spPr>
      </p:pic>
      <p:pic>
        <p:nvPicPr>
          <p:cNvPr id="7" name="Picture 6">
            <a:extLst>
              <a:ext uri="{FF2B5EF4-FFF2-40B4-BE49-F238E27FC236}">
                <a16:creationId xmlns:a16="http://schemas.microsoft.com/office/drawing/2014/main" id="{5BD6ED80-65D9-7B4A-B979-961675786503}"/>
              </a:ext>
            </a:extLst>
          </p:cNvPr>
          <p:cNvPicPr>
            <a:picLocks noChangeAspect="1"/>
          </p:cNvPicPr>
          <p:nvPr/>
        </p:nvPicPr>
        <p:blipFill>
          <a:blip r:embed="rId3"/>
          <a:stretch>
            <a:fillRect/>
          </a:stretch>
        </p:blipFill>
        <p:spPr>
          <a:xfrm>
            <a:off x="4102739" y="135423"/>
            <a:ext cx="3436620" cy="2057400"/>
          </a:xfrm>
          <a:prstGeom prst="rect">
            <a:avLst/>
          </a:prstGeom>
        </p:spPr>
      </p:pic>
      <p:pic>
        <p:nvPicPr>
          <p:cNvPr id="9" name="Picture 8">
            <a:extLst>
              <a:ext uri="{FF2B5EF4-FFF2-40B4-BE49-F238E27FC236}">
                <a16:creationId xmlns:a16="http://schemas.microsoft.com/office/drawing/2014/main" id="{E6C40CB5-97E8-F14A-8673-D4DE7036068C}"/>
              </a:ext>
            </a:extLst>
          </p:cNvPr>
          <p:cNvPicPr>
            <a:picLocks noChangeAspect="1"/>
          </p:cNvPicPr>
          <p:nvPr/>
        </p:nvPicPr>
        <p:blipFill>
          <a:blip r:embed="rId4"/>
          <a:stretch>
            <a:fillRect/>
          </a:stretch>
        </p:blipFill>
        <p:spPr>
          <a:xfrm>
            <a:off x="7777231" y="131948"/>
            <a:ext cx="4201970" cy="4139110"/>
          </a:xfrm>
          <a:prstGeom prst="rect">
            <a:avLst/>
          </a:prstGeom>
        </p:spPr>
      </p:pic>
      <p:pic>
        <p:nvPicPr>
          <p:cNvPr id="11" name="Picture 10">
            <a:extLst>
              <a:ext uri="{FF2B5EF4-FFF2-40B4-BE49-F238E27FC236}">
                <a16:creationId xmlns:a16="http://schemas.microsoft.com/office/drawing/2014/main" id="{28283270-E870-1244-BB16-DD1A0E9A6065}"/>
              </a:ext>
            </a:extLst>
          </p:cNvPr>
          <p:cNvPicPr>
            <a:picLocks noChangeAspect="1"/>
          </p:cNvPicPr>
          <p:nvPr/>
        </p:nvPicPr>
        <p:blipFill>
          <a:blip r:embed="rId5"/>
          <a:stretch>
            <a:fillRect/>
          </a:stretch>
        </p:blipFill>
        <p:spPr>
          <a:xfrm>
            <a:off x="8506428" y="4730750"/>
            <a:ext cx="3566160" cy="1729740"/>
          </a:xfrm>
          <a:prstGeom prst="rect">
            <a:avLst/>
          </a:prstGeom>
        </p:spPr>
      </p:pic>
      <p:pic>
        <p:nvPicPr>
          <p:cNvPr id="13" name="Picture 12">
            <a:extLst>
              <a:ext uri="{FF2B5EF4-FFF2-40B4-BE49-F238E27FC236}">
                <a16:creationId xmlns:a16="http://schemas.microsoft.com/office/drawing/2014/main" id="{DC4D50D1-9A6A-EC4F-9394-4047DA91C3CF}"/>
              </a:ext>
            </a:extLst>
          </p:cNvPr>
          <p:cNvPicPr>
            <a:picLocks noChangeAspect="1"/>
          </p:cNvPicPr>
          <p:nvPr/>
        </p:nvPicPr>
        <p:blipFill>
          <a:blip r:embed="rId6"/>
          <a:stretch>
            <a:fillRect/>
          </a:stretch>
        </p:blipFill>
        <p:spPr>
          <a:xfrm>
            <a:off x="5937250" y="4494530"/>
            <a:ext cx="2385060" cy="1965960"/>
          </a:xfrm>
          <a:prstGeom prst="rect">
            <a:avLst/>
          </a:prstGeom>
        </p:spPr>
      </p:pic>
      <p:pic>
        <p:nvPicPr>
          <p:cNvPr id="15" name="Picture 14">
            <a:extLst>
              <a:ext uri="{FF2B5EF4-FFF2-40B4-BE49-F238E27FC236}">
                <a16:creationId xmlns:a16="http://schemas.microsoft.com/office/drawing/2014/main" id="{152EF034-EFE2-FB43-831D-0C66ED979D48}"/>
              </a:ext>
            </a:extLst>
          </p:cNvPr>
          <p:cNvPicPr>
            <a:picLocks noChangeAspect="1"/>
          </p:cNvPicPr>
          <p:nvPr/>
        </p:nvPicPr>
        <p:blipFill>
          <a:blip r:embed="rId7"/>
          <a:stretch>
            <a:fillRect/>
          </a:stretch>
        </p:blipFill>
        <p:spPr>
          <a:xfrm>
            <a:off x="399006" y="2418609"/>
            <a:ext cx="4323465" cy="4154889"/>
          </a:xfrm>
          <a:prstGeom prst="rect">
            <a:avLst/>
          </a:prstGeom>
        </p:spPr>
      </p:pic>
      <p:sp>
        <p:nvSpPr>
          <p:cNvPr id="16" name="TextBox 15">
            <a:extLst>
              <a:ext uri="{FF2B5EF4-FFF2-40B4-BE49-F238E27FC236}">
                <a16:creationId xmlns:a16="http://schemas.microsoft.com/office/drawing/2014/main" id="{2DB758A7-D256-CE4C-AC78-64DFCD1C03A3}"/>
              </a:ext>
            </a:extLst>
          </p:cNvPr>
          <p:cNvSpPr txBox="1"/>
          <p:nvPr/>
        </p:nvSpPr>
        <p:spPr>
          <a:xfrm>
            <a:off x="3919082" y="2882011"/>
            <a:ext cx="4587346"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Visualizing a protein structure</a:t>
            </a:r>
          </a:p>
        </p:txBody>
      </p:sp>
    </p:spTree>
    <p:extLst>
      <p:ext uri="{BB962C8B-B14F-4D97-AF65-F5344CB8AC3E}">
        <p14:creationId xmlns:p14="http://schemas.microsoft.com/office/powerpoint/2010/main" val="372233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FC2316-75B3-A143-A378-34FB26D330EB}"/>
              </a:ext>
            </a:extLst>
          </p:cNvPr>
          <p:cNvPicPr>
            <a:picLocks noChangeAspect="1"/>
          </p:cNvPicPr>
          <p:nvPr/>
        </p:nvPicPr>
        <p:blipFill>
          <a:blip r:embed="rId2"/>
          <a:stretch>
            <a:fillRect/>
          </a:stretch>
        </p:blipFill>
        <p:spPr>
          <a:xfrm>
            <a:off x="1326392" y="408304"/>
            <a:ext cx="8956011" cy="6258051"/>
          </a:xfrm>
          <a:prstGeom prst="rect">
            <a:avLst/>
          </a:prstGeom>
        </p:spPr>
      </p:pic>
      <p:sp>
        <p:nvSpPr>
          <p:cNvPr id="7" name="TextBox 6">
            <a:extLst>
              <a:ext uri="{FF2B5EF4-FFF2-40B4-BE49-F238E27FC236}">
                <a16:creationId xmlns:a16="http://schemas.microsoft.com/office/drawing/2014/main" id="{BA601CAE-8410-3749-AFE3-77D7F4ECCBBE}"/>
              </a:ext>
            </a:extLst>
          </p:cNvPr>
          <p:cNvSpPr txBox="1"/>
          <p:nvPr/>
        </p:nvSpPr>
        <p:spPr>
          <a:xfrm>
            <a:off x="2391263" y="408304"/>
            <a:ext cx="2159566" cy="276999"/>
          </a:xfrm>
          <a:prstGeom prst="rect">
            <a:avLst/>
          </a:prstGeom>
          <a:noFill/>
        </p:spPr>
        <p:txBody>
          <a:bodyPr wrap="none" rtlCol="0">
            <a:spAutoFit/>
          </a:bodyPr>
          <a:lstStyle/>
          <a:p>
            <a:r>
              <a:rPr lang="en-US" sz="1200" dirty="0">
                <a:solidFill>
                  <a:schemeClr val="tx1">
                    <a:lumMod val="50000"/>
                    <a:lumOff val="50000"/>
                  </a:schemeClr>
                </a:solidFill>
              </a:rPr>
              <a:t>http://</a:t>
            </a:r>
            <a:r>
              <a:rPr lang="en-US" sz="1200" dirty="0" err="1">
                <a:solidFill>
                  <a:schemeClr val="tx1">
                    <a:lumMod val="50000"/>
                    <a:lumOff val="50000"/>
                  </a:schemeClr>
                </a:solidFill>
              </a:rPr>
              <a:t>www.ebi.ac.uk</a:t>
            </a:r>
            <a:r>
              <a:rPr lang="en-US" sz="1200" dirty="0">
                <a:solidFill>
                  <a:schemeClr val="tx1">
                    <a:lumMod val="50000"/>
                    <a:lumOff val="50000"/>
                  </a:schemeClr>
                </a:solidFill>
              </a:rPr>
              <a:t>/</a:t>
            </a:r>
            <a:r>
              <a:rPr lang="en-US" sz="1200" dirty="0" err="1">
                <a:solidFill>
                  <a:schemeClr val="tx1">
                    <a:lumMod val="50000"/>
                    <a:lumOff val="50000"/>
                  </a:schemeClr>
                </a:solidFill>
              </a:rPr>
              <a:t>pdbsum</a:t>
            </a:r>
            <a:r>
              <a:rPr lang="en-US" sz="1200" dirty="0">
                <a:solidFill>
                  <a:schemeClr val="tx1">
                    <a:lumMod val="50000"/>
                    <a:lumOff val="50000"/>
                  </a:schemeClr>
                </a:solidFill>
              </a:rPr>
              <a:t>/</a:t>
            </a:r>
          </a:p>
        </p:txBody>
      </p:sp>
    </p:spTree>
    <p:extLst>
      <p:ext uri="{BB962C8B-B14F-4D97-AF65-F5344CB8AC3E}">
        <p14:creationId xmlns:p14="http://schemas.microsoft.com/office/powerpoint/2010/main" val="3202435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CD697D4-B9B5-BD49-9CD6-14CF8BF5EECE}"/>
              </a:ext>
            </a:extLst>
          </p:cNvPr>
          <p:cNvGrpSpPr/>
          <p:nvPr/>
        </p:nvGrpSpPr>
        <p:grpSpPr>
          <a:xfrm>
            <a:off x="266218" y="1157469"/>
            <a:ext cx="6794500" cy="3328432"/>
            <a:chOff x="266218" y="1157469"/>
            <a:chExt cx="6794500" cy="3328432"/>
          </a:xfrm>
        </p:grpSpPr>
        <p:pic>
          <p:nvPicPr>
            <p:cNvPr id="4" name="Picture 3">
              <a:extLst>
                <a:ext uri="{FF2B5EF4-FFF2-40B4-BE49-F238E27FC236}">
                  <a16:creationId xmlns:a16="http://schemas.microsoft.com/office/drawing/2014/main" id="{2E40C669-B1C2-8845-AE59-FF17F65FB3E3}"/>
                </a:ext>
              </a:extLst>
            </p:cNvPr>
            <p:cNvPicPr>
              <a:picLocks noChangeAspect="1"/>
            </p:cNvPicPr>
            <p:nvPr/>
          </p:nvPicPr>
          <p:blipFill>
            <a:blip r:embed="rId2"/>
            <a:stretch>
              <a:fillRect/>
            </a:stretch>
          </p:blipFill>
          <p:spPr>
            <a:xfrm>
              <a:off x="266218" y="1526801"/>
              <a:ext cx="6794500" cy="2959100"/>
            </a:xfrm>
            <a:prstGeom prst="rect">
              <a:avLst/>
            </a:prstGeom>
          </p:spPr>
        </p:pic>
        <p:sp>
          <p:nvSpPr>
            <p:cNvPr id="5" name="TextBox 4">
              <a:extLst>
                <a:ext uri="{FF2B5EF4-FFF2-40B4-BE49-F238E27FC236}">
                  <a16:creationId xmlns:a16="http://schemas.microsoft.com/office/drawing/2014/main" id="{39B0C7E1-ED52-154F-8688-96BE640E6061}"/>
                </a:ext>
              </a:extLst>
            </p:cNvPr>
            <p:cNvSpPr txBox="1"/>
            <p:nvPr/>
          </p:nvSpPr>
          <p:spPr>
            <a:xfrm>
              <a:off x="266218" y="1157469"/>
              <a:ext cx="604947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Secondary structure (top) and domains of 1ooaA (1D)</a:t>
              </a:r>
            </a:p>
          </p:txBody>
        </p:sp>
      </p:grpSp>
      <p:grpSp>
        <p:nvGrpSpPr>
          <p:cNvPr id="23" name="Group 22">
            <a:extLst>
              <a:ext uri="{FF2B5EF4-FFF2-40B4-BE49-F238E27FC236}">
                <a16:creationId xmlns:a16="http://schemas.microsoft.com/office/drawing/2014/main" id="{EA89AD60-0C18-F54F-BB3E-7E5AF21B0950}"/>
              </a:ext>
            </a:extLst>
          </p:cNvPr>
          <p:cNvGrpSpPr/>
          <p:nvPr/>
        </p:nvGrpSpPr>
        <p:grpSpPr>
          <a:xfrm>
            <a:off x="7960729" y="1157469"/>
            <a:ext cx="3579231" cy="4362629"/>
            <a:chOff x="7960729" y="1157469"/>
            <a:chExt cx="3579231" cy="4362629"/>
          </a:xfrm>
        </p:grpSpPr>
        <p:pic>
          <p:nvPicPr>
            <p:cNvPr id="6" name="Picture 5">
              <a:extLst>
                <a:ext uri="{FF2B5EF4-FFF2-40B4-BE49-F238E27FC236}">
                  <a16:creationId xmlns:a16="http://schemas.microsoft.com/office/drawing/2014/main" id="{B50C7715-DE9B-2D42-BB9D-9791F08C2CFE}"/>
                </a:ext>
              </a:extLst>
            </p:cNvPr>
            <p:cNvPicPr>
              <a:picLocks noChangeAspect="1"/>
            </p:cNvPicPr>
            <p:nvPr/>
          </p:nvPicPr>
          <p:blipFill>
            <a:blip r:embed="rId3"/>
            <a:stretch>
              <a:fillRect/>
            </a:stretch>
          </p:blipFill>
          <p:spPr>
            <a:xfrm>
              <a:off x="7960729" y="1526801"/>
              <a:ext cx="3238500" cy="3162300"/>
            </a:xfrm>
            <a:prstGeom prst="rect">
              <a:avLst/>
            </a:prstGeom>
          </p:spPr>
        </p:pic>
        <p:sp>
          <p:nvSpPr>
            <p:cNvPr id="7" name="TextBox 6">
              <a:extLst>
                <a:ext uri="{FF2B5EF4-FFF2-40B4-BE49-F238E27FC236}">
                  <a16:creationId xmlns:a16="http://schemas.microsoft.com/office/drawing/2014/main" id="{CABCF5E3-9107-B44C-88AE-FBC6ACCAC41F}"/>
                </a:ext>
              </a:extLst>
            </p:cNvPr>
            <p:cNvSpPr txBox="1"/>
            <p:nvPr/>
          </p:nvSpPr>
          <p:spPr>
            <a:xfrm>
              <a:off x="8061361" y="1157469"/>
              <a:ext cx="3390672"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Ramachandran plot of 1ooaA</a:t>
              </a:r>
            </a:p>
          </p:txBody>
        </p:sp>
        <p:sp>
          <p:nvSpPr>
            <p:cNvPr id="8" name="Rectangle 7">
              <a:extLst>
                <a:ext uri="{FF2B5EF4-FFF2-40B4-BE49-F238E27FC236}">
                  <a16:creationId xmlns:a16="http://schemas.microsoft.com/office/drawing/2014/main" id="{A283082D-DB92-E040-8308-7FCE9979BD48}"/>
                </a:ext>
              </a:extLst>
            </p:cNvPr>
            <p:cNvSpPr/>
            <p:nvPr/>
          </p:nvSpPr>
          <p:spPr>
            <a:xfrm>
              <a:off x="8169074" y="4689101"/>
              <a:ext cx="3370886"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Most </a:t>
              </a:r>
              <a:r>
                <a:rPr lang="en-US" sz="1200" dirty="0" err="1">
                  <a:latin typeface="Times New Roman" panose="02020603050405020304" pitchFamily="18" charset="0"/>
                  <a:cs typeface="Times New Roman" panose="02020603050405020304" pitchFamily="18" charset="0"/>
                </a:rPr>
                <a:t>favoured</a:t>
              </a:r>
              <a:r>
                <a:rPr lang="en-US" sz="1200" dirty="0">
                  <a:latin typeface="Times New Roman" panose="02020603050405020304" pitchFamily="18" charset="0"/>
                  <a:cs typeface="Times New Roman" panose="02020603050405020304" pitchFamily="18" charset="0"/>
                </a:rPr>
                <a:t> regions [A,B,L] 458</a:t>
              </a:r>
            </a:p>
            <a:p>
              <a:r>
                <a:rPr lang="en-US" sz="1200" dirty="0">
                  <a:latin typeface="Times New Roman" panose="02020603050405020304" pitchFamily="18" charset="0"/>
                  <a:cs typeface="Times New Roman" panose="02020603050405020304" pitchFamily="18" charset="0"/>
                </a:rPr>
                <a:t>Additional allowed regions [</a:t>
              </a:r>
              <a:r>
                <a:rPr lang="en-US" sz="1200" dirty="0" err="1">
                  <a:latin typeface="Times New Roman" panose="02020603050405020304" pitchFamily="18" charset="0"/>
                  <a:cs typeface="Times New Roman" panose="02020603050405020304" pitchFamily="18" charset="0"/>
                </a:rPr>
                <a:t>a,b,l,p</a:t>
              </a:r>
              <a:r>
                <a:rPr lang="en-US" sz="1200" dirty="0">
                  <a:latin typeface="Times New Roman" panose="02020603050405020304" pitchFamily="18" charset="0"/>
                  <a:cs typeface="Times New Roman" panose="02020603050405020304" pitchFamily="18" charset="0"/>
                </a:rPr>
                <a:t>] 74</a:t>
              </a:r>
            </a:p>
            <a:p>
              <a:r>
                <a:rPr lang="en-US" sz="1200" dirty="0">
                  <a:latin typeface="Times New Roman" panose="02020603050405020304" pitchFamily="18" charset="0"/>
                  <a:cs typeface="Times New Roman" panose="02020603050405020304" pitchFamily="18" charset="0"/>
                </a:rPr>
                <a:t>Generously allowed regions [~</a:t>
              </a:r>
              <a:r>
                <a:rPr lang="en-US" sz="1200" dirty="0" err="1">
                  <a:latin typeface="Times New Roman" panose="02020603050405020304" pitchFamily="18" charset="0"/>
                  <a:cs typeface="Times New Roman" panose="02020603050405020304" pitchFamily="18" charset="0"/>
                </a:rPr>
                <a:t>a,~b,~l,~p</a:t>
              </a:r>
              <a:r>
                <a:rPr lang="en-US" sz="1200" dirty="0">
                  <a:latin typeface="Times New Roman" panose="02020603050405020304" pitchFamily="18" charset="0"/>
                  <a:cs typeface="Times New Roman" panose="02020603050405020304" pitchFamily="18" charset="0"/>
                </a:rPr>
                <a:t>] 4 </a:t>
              </a:r>
            </a:p>
            <a:p>
              <a:r>
                <a:rPr lang="en-US" sz="1200" dirty="0">
                  <a:latin typeface="Times New Roman" panose="02020603050405020304" pitchFamily="18" charset="0"/>
                  <a:cs typeface="Times New Roman" panose="02020603050405020304" pitchFamily="18" charset="0"/>
                </a:rPr>
                <a:t>Disallowed regions [XX] 0</a:t>
              </a:r>
            </a:p>
          </p:txBody>
        </p:sp>
      </p:grpSp>
      <p:sp>
        <p:nvSpPr>
          <p:cNvPr id="10" name="TextBox 9">
            <a:extLst>
              <a:ext uri="{FF2B5EF4-FFF2-40B4-BE49-F238E27FC236}">
                <a16:creationId xmlns:a16="http://schemas.microsoft.com/office/drawing/2014/main" id="{DF1C9EAE-C9DA-CD46-8EAD-7BF222657CE6}"/>
              </a:ext>
            </a:extLst>
          </p:cNvPr>
          <p:cNvSpPr txBox="1"/>
          <p:nvPr/>
        </p:nvSpPr>
        <p:spPr>
          <a:xfrm>
            <a:off x="266218" y="393540"/>
            <a:ext cx="5902578"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Secondary structure, Ramachandran plot</a:t>
            </a:r>
          </a:p>
        </p:txBody>
      </p:sp>
      <p:grpSp>
        <p:nvGrpSpPr>
          <p:cNvPr id="21" name="Group 20">
            <a:extLst>
              <a:ext uri="{FF2B5EF4-FFF2-40B4-BE49-F238E27FC236}">
                <a16:creationId xmlns:a16="http://schemas.microsoft.com/office/drawing/2014/main" id="{3558FDA2-64F5-3847-840A-A8A9B41EEE2D}"/>
              </a:ext>
            </a:extLst>
          </p:cNvPr>
          <p:cNvGrpSpPr/>
          <p:nvPr/>
        </p:nvGrpSpPr>
        <p:grpSpPr>
          <a:xfrm>
            <a:off x="3563447" y="4689101"/>
            <a:ext cx="4397282" cy="1882895"/>
            <a:chOff x="510384" y="4671399"/>
            <a:chExt cx="4397282" cy="1882895"/>
          </a:xfrm>
        </p:grpSpPr>
        <p:pic>
          <p:nvPicPr>
            <p:cNvPr id="12" name="Picture 11">
              <a:extLst>
                <a:ext uri="{FF2B5EF4-FFF2-40B4-BE49-F238E27FC236}">
                  <a16:creationId xmlns:a16="http://schemas.microsoft.com/office/drawing/2014/main" id="{DBA61C2E-2198-8548-B794-5056B159B539}"/>
                </a:ext>
              </a:extLst>
            </p:cNvPr>
            <p:cNvPicPr>
              <a:picLocks noChangeAspect="1"/>
            </p:cNvPicPr>
            <p:nvPr/>
          </p:nvPicPr>
          <p:blipFill>
            <a:blip r:embed="rId4"/>
            <a:stretch>
              <a:fillRect/>
            </a:stretch>
          </p:blipFill>
          <p:spPr>
            <a:xfrm>
              <a:off x="510384" y="4671399"/>
              <a:ext cx="4397282" cy="1697397"/>
            </a:xfrm>
            <a:prstGeom prst="rect">
              <a:avLst/>
            </a:prstGeom>
          </p:spPr>
        </p:pic>
        <p:sp>
          <p:nvSpPr>
            <p:cNvPr id="13" name="TextBox 12">
              <a:extLst>
                <a:ext uri="{FF2B5EF4-FFF2-40B4-BE49-F238E27FC236}">
                  <a16:creationId xmlns:a16="http://schemas.microsoft.com/office/drawing/2014/main" id="{9573AA2D-630C-E744-8F97-A26C4669CB1E}"/>
                </a:ext>
              </a:extLst>
            </p:cNvPr>
            <p:cNvSpPr txBox="1"/>
            <p:nvPr/>
          </p:nvSpPr>
          <p:spPr>
            <a:xfrm>
              <a:off x="510384" y="6184962"/>
              <a:ext cx="1095172" cy="369332"/>
            </a:xfrm>
            <a:prstGeom prst="rect">
              <a:avLst/>
            </a:prstGeom>
            <a:noFill/>
          </p:spPr>
          <p:txBody>
            <a:bodyPr wrap="none" rtlCol="0">
              <a:spAutoFit/>
            </a:bodyPr>
            <a:lstStyle/>
            <a:p>
              <a:r>
                <a:rPr lang="en-US" i="1" dirty="0"/>
                <a:t>Guo 2007</a:t>
              </a:r>
            </a:p>
          </p:txBody>
        </p:sp>
        <p:cxnSp>
          <p:nvCxnSpPr>
            <p:cNvPr id="15" name="Straight Connector 14">
              <a:extLst>
                <a:ext uri="{FF2B5EF4-FFF2-40B4-BE49-F238E27FC236}">
                  <a16:creationId xmlns:a16="http://schemas.microsoft.com/office/drawing/2014/main" id="{E5A4605A-B560-9144-8B0E-DF5876A248FF}"/>
                </a:ext>
              </a:extLst>
            </p:cNvPr>
            <p:cNvCxnSpPr>
              <a:cxnSpLocks/>
            </p:cNvCxnSpPr>
            <p:nvPr/>
          </p:nvCxnSpPr>
          <p:spPr>
            <a:xfrm flipV="1">
              <a:off x="2453834" y="5404862"/>
              <a:ext cx="202283" cy="1268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BC19B9-B749-DA41-8F90-7C87944B1EEF}"/>
                </a:ext>
              </a:extLst>
            </p:cNvPr>
            <p:cNvCxnSpPr>
              <a:cxnSpLocks/>
            </p:cNvCxnSpPr>
            <p:nvPr/>
          </p:nvCxnSpPr>
          <p:spPr>
            <a:xfrm>
              <a:off x="2870522" y="5439587"/>
              <a:ext cx="179825" cy="162559"/>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75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FEA766D-8011-EC49-8F1E-EFB000253189}"/>
              </a:ext>
            </a:extLst>
          </p:cNvPr>
          <p:cNvSpPr txBox="1"/>
          <p:nvPr/>
        </p:nvSpPr>
        <p:spPr>
          <a:xfrm>
            <a:off x="266218" y="393540"/>
            <a:ext cx="4504566"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Protein-RNA (DNA) interactions</a:t>
            </a:r>
          </a:p>
        </p:txBody>
      </p:sp>
      <p:pic>
        <p:nvPicPr>
          <p:cNvPr id="17" name="Picture 16">
            <a:extLst>
              <a:ext uri="{FF2B5EF4-FFF2-40B4-BE49-F238E27FC236}">
                <a16:creationId xmlns:a16="http://schemas.microsoft.com/office/drawing/2014/main" id="{2C3A6A43-C853-2F47-9CA7-C3B383E4797D}"/>
              </a:ext>
            </a:extLst>
          </p:cNvPr>
          <p:cNvPicPr>
            <a:picLocks noChangeAspect="1"/>
          </p:cNvPicPr>
          <p:nvPr/>
        </p:nvPicPr>
        <p:blipFill>
          <a:blip r:embed="rId2"/>
          <a:stretch>
            <a:fillRect/>
          </a:stretch>
        </p:blipFill>
        <p:spPr>
          <a:xfrm>
            <a:off x="448454" y="1203767"/>
            <a:ext cx="6261637" cy="5301205"/>
          </a:xfrm>
          <a:prstGeom prst="rect">
            <a:avLst/>
          </a:prstGeom>
        </p:spPr>
      </p:pic>
      <p:grpSp>
        <p:nvGrpSpPr>
          <p:cNvPr id="21" name="Group 20">
            <a:extLst>
              <a:ext uri="{FF2B5EF4-FFF2-40B4-BE49-F238E27FC236}">
                <a16:creationId xmlns:a16="http://schemas.microsoft.com/office/drawing/2014/main" id="{641F0ED3-68A1-8045-8FA1-49995E2F6F7B}"/>
              </a:ext>
            </a:extLst>
          </p:cNvPr>
          <p:cNvGrpSpPr/>
          <p:nvPr/>
        </p:nvGrpSpPr>
        <p:grpSpPr>
          <a:xfrm>
            <a:off x="7104538" y="3736239"/>
            <a:ext cx="4337216" cy="2768733"/>
            <a:chOff x="6710090" y="2226600"/>
            <a:chExt cx="4337216" cy="2768733"/>
          </a:xfrm>
        </p:grpSpPr>
        <p:pic>
          <p:nvPicPr>
            <p:cNvPr id="19" name="Picture 18">
              <a:extLst>
                <a:ext uri="{FF2B5EF4-FFF2-40B4-BE49-F238E27FC236}">
                  <a16:creationId xmlns:a16="http://schemas.microsoft.com/office/drawing/2014/main" id="{767B5E38-C518-3644-911C-99CC7619B065}"/>
                </a:ext>
              </a:extLst>
            </p:cNvPr>
            <p:cNvPicPr>
              <a:picLocks noChangeAspect="1"/>
            </p:cNvPicPr>
            <p:nvPr/>
          </p:nvPicPr>
          <p:blipFill rotWithShape="1">
            <a:blip r:embed="rId3"/>
            <a:srcRect r="50903"/>
            <a:stretch/>
          </p:blipFill>
          <p:spPr>
            <a:xfrm>
              <a:off x="6710091" y="2226600"/>
              <a:ext cx="4337215" cy="1745900"/>
            </a:xfrm>
            <a:prstGeom prst="rect">
              <a:avLst/>
            </a:prstGeom>
          </p:spPr>
        </p:pic>
        <p:pic>
          <p:nvPicPr>
            <p:cNvPr id="20" name="Picture 19">
              <a:extLst>
                <a:ext uri="{FF2B5EF4-FFF2-40B4-BE49-F238E27FC236}">
                  <a16:creationId xmlns:a16="http://schemas.microsoft.com/office/drawing/2014/main" id="{DD4D9835-D82C-EA4E-AA4B-02E063F64728}"/>
                </a:ext>
              </a:extLst>
            </p:cNvPr>
            <p:cNvPicPr>
              <a:picLocks noChangeAspect="1"/>
            </p:cNvPicPr>
            <p:nvPr/>
          </p:nvPicPr>
          <p:blipFill rotWithShape="1">
            <a:blip r:embed="rId3"/>
            <a:srcRect l="50903" t="36905"/>
            <a:stretch/>
          </p:blipFill>
          <p:spPr>
            <a:xfrm>
              <a:off x="6710090" y="3893757"/>
              <a:ext cx="4337215" cy="1101576"/>
            </a:xfrm>
            <a:prstGeom prst="rect">
              <a:avLst/>
            </a:prstGeom>
          </p:spPr>
        </p:pic>
      </p:grpSp>
      <p:pic>
        <p:nvPicPr>
          <p:cNvPr id="22" name="Picture 21">
            <a:extLst>
              <a:ext uri="{FF2B5EF4-FFF2-40B4-BE49-F238E27FC236}">
                <a16:creationId xmlns:a16="http://schemas.microsoft.com/office/drawing/2014/main" id="{4D5A075F-41B6-7944-8F21-F7886C3A8AA2}"/>
              </a:ext>
            </a:extLst>
          </p:cNvPr>
          <p:cNvPicPr>
            <a:picLocks noChangeAspect="1"/>
          </p:cNvPicPr>
          <p:nvPr/>
        </p:nvPicPr>
        <p:blipFill>
          <a:blip r:embed="rId2"/>
          <a:stretch>
            <a:fillRect/>
          </a:stretch>
        </p:blipFill>
        <p:spPr>
          <a:xfrm>
            <a:off x="600854" y="1203767"/>
            <a:ext cx="6261637" cy="5301205"/>
          </a:xfrm>
          <a:prstGeom prst="rect">
            <a:avLst/>
          </a:prstGeom>
        </p:spPr>
      </p:pic>
    </p:spTree>
    <p:extLst>
      <p:ext uri="{BB962C8B-B14F-4D97-AF65-F5344CB8AC3E}">
        <p14:creationId xmlns:p14="http://schemas.microsoft.com/office/powerpoint/2010/main" val="1069435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7912</TotalTime>
  <Words>1291</Words>
  <Application>Microsoft Macintosh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等线</vt:lpstr>
      <vt:lpstr>ＭＳ Ｐゴシック</vt:lpstr>
      <vt:lpstr>Arial</vt:lpstr>
      <vt:lpstr>Arial Black</vt:lpstr>
      <vt:lpstr>Calibri</vt:lpstr>
      <vt:lpstr>Calibri Light</vt:lpstr>
      <vt:lpstr>Courier</vt:lpstr>
      <vt:lpstr>Times</vt:lpstr>
      <vt:lpstr>Times New Roman</vt:lpstr>
      <vt:lpstr>Office Theme</vt:lpstr>
      <vt:lpstr>Introduction to Molecular Biophysics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32</cp:revision>
  <dcterms:created xsi:type="dcterms:W3CDTF">2019-06-20T19:51:20Z</dcterms:created>
  <dcterms:modified xsi:type="dcterms:W3CDTF">2019-06-26T16:05:47Z</dcterms:modified>
</cp:coreProperties>
</file>